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8"/>
  </p:notesMasterIdLst>
  <p:sldIdLst>
    <p:sldId id="390" r:id="rId2"/>
    <p:sldId id="391" r:id="rId3"/>
    <p:sldId id="355" r:id="rId4"/>
    <p:sldId id="371" r:id="rId5"/>
    <p:sldId id="373" r:id="rId6"/>
    <p:sldId id="392" r:id="rId7"/>
    <p:sldId id="393" r:id="rId8"/>
    <p:sldId id="394" r:id="rId9"/>
    <p:sldId id="400" r:id="rId10"/>
    <p:sldId id="337" r:id="rId11"/>
    <p:sldId id="380" r:id="rId12"/>
    <p:sldId id="377" r:id="rId13"/>
    <p:sldId id="378" r:id="rId14"/>
    <p:sldId id="341" r:id="rId15"/>
    <p:sldId id="343" r:id="rId16"/>
    <p:sldId id="374" r:id="rId17"/>
    <p:sldId id="382" r:id="rId18"/>
    <p:sldId id="384" r:id="rId19"/>
    <p:sldId id="347" r:id="rId20"/>
    <p:sldId id="348" r:id="rId21"/>
    <p:sldId id="375" r:id="rId22"/>
    <p:sldId id="349" r:id="rId23"/>
    <p:sldId id="395" r:id="rId24"/>
    <p:sldId id="397" r:id="rId25"/>
    <p:sldId id="398" r:id="rId26"/>
    <p:sldId id="399" r:id="rId27"/>
  </p:sldIdLst>
  <p:sldSz cx="9145588" cy="5145088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34294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685891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02883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37178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1714729" algn="l" defTabSz="685891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057674" algn="l" defTabSz="685891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2400620" algn="l" defTabSz="685891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2743566" algn="l" defTabSz="685891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83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1638">
          <p15:clr>
            <a:srgbClr val="A4A3A4"/>
          </p15:clr>
        </p15:guide>
        <p15:guide id="4" pos="288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России Ассоциация развития кластеров и технопарков" initials="" lastIdx="15" clrIdx="0"/>
  <p:cmAuthor id="1" name="Елена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6092"/>
    <a:srgbClr val="145838"/>
    <a:srgbClr val="1F8332"/>
    <a:srgbClr val="3D8E32"/>
    <a:srgbClr val="259B3B"/>
    <a:srgbClr val="0066CC"/>
    <a:srgbClr val="C2D1ED"/>
    <a:srgbClr val="9AB5E4"/>
    <a:srgbClr val="FF7C80"/>
    <a:srgbClr val="2BFD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FECB4D8-DB02-4DC6-A0A2-4F2EBAE1DC90}" styleName="Средний стиль 1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1EBBBCC-DAD2-459C-BE2E-F6DE35CF9A28}" styleName="Темный стиль 2 —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0A1B5D5-9B99-4C35-A422-299274C87663}" styleName="Средний стиль 1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A488322-F2BA-4B5B-9748-0D474271808F}" styleName="Средний стиль 3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AF606853-7671-496A-8E4F-DF71F8EC918B}" styleName="Темный стиль 1 —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Темный стиль 1 — акцент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Темный стиль 1 —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Темный стиль 2 —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Светлый стиль 2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Средний стиль 1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67" autoAdjust="0"/>
    <p:restoredTop sz="88473" autoAdjust="0"/>
  </p:normalViewPr>
  <p:slideViewPr>
    <p:cSldViewPr snapToGrid="0">
      <p:cViewPr varScale="1">
        <p:scale>
          <a:sx n="80" d="100"/>
          <a:sy n="80" d="100"/>
        </p:scale>
        <p:origin x="372" y="78"/>
      </p:cViewPr>
      <p:guideLst>
        <p:guide orient="horz" pos="2183"/>
        <p:guide pos="3840"/>
        <p:guide orient="horz" pos="1638"/>
        <p:guide pos="28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3414" y="90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2801395216559517E-3"/>
          <c:y val="7.6050050545774434E-2"/>
          <c:w val="0.39562210224552141"/>
          <c:h val="0.64924654217734734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промышленного производства, %</c:v>
                </c:pt>
              </c:strCache>
            </c:strRef>
          </c:tx>
          <c:explosion val="3"/>
          <c:dPt>
            <c:idx val="0"/>
            <c:bubble3D val="0"/>
            <c:spPr>
              <a:solidFill>
                <a:srgbClr val="9AB5E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3B4-4009-94D4-BD454FE628B2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3B4-4009-94D4-BD454FE628B2}"/>
              </c:ext>
            </c:extLst>
          </c:dPt>
          <c:dPt>
            <c:idx val="2"/>
            <c:bubble3D val="0"/>
            <c:spPr>
              <a:solidFill>
                <a:srgbClr val="2BFDE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3B4-4009-94D4-BD454FE628B2}"/>
              </c:ext>
            </c:extLst>
          </c:dPt>
          <c:dPt>
            <c:idx val="3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3B4-4009-94D4-BD454FE628B2}"/>
              </c:ext>
            </c:extLst>
          </c:dPt>
          <c:dPt>
            <c:idx val="4"/>
            <c:bubble3D val="0"/>
            <c:spPr>
              <a:solidFill>
                <a:srgbClr val="FF7C8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3B4-4009-94D4-BD454FE628B2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Пр-во готовых мет.изделий, кроме машин и оборудования</c:v>
                </c:pt>
                <c:pt idx="1">
                  <c:v>Пр-во прочих транспортных средств и оборудования</c:v>
                </c:pt>
                <c:pt idx="2">
                  <c:v>Пр-во металлургическое</c:v>
                </c:pt>
                <c:pt idx="3">
                  <c:v>Пр-во машин и оборудования, в т.ч компьютеров, электронных и оптических изделий</c:v>
                </c:pt>
                <c:pt idx="4">
                  <c:v>Другое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15.1</c:v>
                </c:pt>
                <c:pt idx="1">
                  <c:v>15.2</c:v>
                </c:pt>
                <c:pt idx="2">
                  <c:v>13.8</c:v>
                </c:pt>
                <c:pt idx="3">
                  <c:v>15.8</c:v>
                </c:pt>
                <c:pt idx="4">
                  <c:v>40.299999999999997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3B4-4009-94D4-BD454FE628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lnSpc>
                <a:spcPct val="100000"/>
              </a:lnSpc>
              <a:defRPr sz="1000" b="1" i="0" u="none" strike="noStrike" kern="1200" baseline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lnSpc>
                <a:spcPct val="100000"/>
              </a:lnSpc>
              <a:defRPr sz="1000" b="1" i="0" u="none" strike="noStrike" kern="1200" baseline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lnSpc>
                <a:spcPct val="100000"/>
              </a:lnSpc>
              <a:defRPr sz="1000" b="1" i="0" u="none" strike="noStrike" kern="1200" baseline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pPr>
            <a:endParaRPr lang="ru-RU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lnSpc>
                <a:spcPct val="100000"/>
              </a:lnSpc>
              <a:defRPr sz="1000" b="1" i="0" u="none" strike="noStrike" kern="1200" baseline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pPr>
            <a:endParaRPr lang="ru-RU"/>
          </a:p>
        </c:txPr>
      </c:legendEntry>
      <c:legendEntry>
        <c:idx val="4"/>
        <c:delete val="1"/>
      </c:legendEntry>
      <c:layout>
        <c:manualLayout>
          <c:xMode val="edge"/>
          <c:yMode val="edge"/>
          <c:x val="0.39491163241196864"/>
          <c:y val="0.10516817412915984"/>
          <c:w val="0.6014989492688162"/>
          <c:h val="0.6782487770807182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lnSpc>
              <a:spcPct val="100000"/>
            </a:lnSpc>
            <a:defRPr sz="1000" b="1" i="0" u="none" strike="noStrike" kern="1200" baseline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2440882664477949E-2"/>
          <c:y val="3.6427421177497844E-2"/>
          <c:w val="0.54142300526887788"/>
          <c:h val="0.81748029742778294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промышленного производства, %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4A2-4F45-AB5C-1D7FF9CA9CD3}"/>
              </c:ext>
            </c:extLst>
          </c:dPt>
          <c:dPt>
            <c:idx val="1"/>
            <c:bubble3D val="0"/>
            <c:spPr>
              <a:solidFill>
                <a:srgbClr val="FF7C8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4A2-4F45-AB5C-1D7FF9CA9CD3}"/>
              </c:ext>
            </c:extLst>
          </c:dPt>
          <c:dPt>
            <c:idx val="2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4A2-4F45-AB5C-1D7FF9CA9CD3}"/>
              </c:ext>
            </c:extLst>
          </c:dPt>
          <c:dPt>
            <c:idx val="3"/>
            <c:bubble3D val="0"/>
            <c:spPr>
              <a:solidFill>
                <a:srgbClr val="2BFDE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4A2-4F45-AB5C-1D7FF9CA9CD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500" b="1" i="0" u="none" strike="noStrike" kern="1200" baseline="0">
                    <a:solidFill>
                      <a:schemeClr val="bg1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4"/>
                <c:pt idx="0">
                  <c:v>Пр-во машин и оборудования</c:v>
                </c:pt>
                <c:pt idx="1">
                  <c:v>Строительство зданий и сооружений</c:v>
                </c:pt>
                <c:pt idx="2">
                  <c:v>Приобретение транспортных средств</c:v>
                </c:pt>
                <c:pt idx="3">
                  <c:v>Строительство жилья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4"/>
                <c:pt idx="0">
                  <c:v>27.4</c:v>
                </c:pt>
                <c:pt idx="1">
                  <c:v>22.5</c:v>
                </c:pt>
                <c:pt idx="2">
                  <c:v>18.100000000000001</c:v>
                </c:pt>
                <c:pt idx="3">
                  <c:v>17.5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4A2-4F45-AB5C-1D7FF9CA9C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rgbClr val="53575A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rgbClr val="53575A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pPr>
            <a:endParaRPr lang="ru-RU"/>
          </a:p>
        </c:txPr>
      </c:legendEntry>
      <c:layout>
        <c:manualLayout>
          <c:xMode val="edge"/>
          <c:yMode val="edge"/>
          <c:x val="0.51324630241078362"/>
          <c:y val="7.9174682345236683E-2"/>
          <c:w val="0.48376199353909932"/>
          <c:h val="0.8861011327959444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rgbClr val="53575A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0.25784</cdr:x>
      <cdr:y>0.34211</cdr:y>
    </cdr:from>
    <cdr:to>
      <cdr:x>0.36641</cdr:x>
      <cdr:y>0.55263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368152" y="936104"/>
          <a:ext cx="576064" cy="5760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0.25784</cdr:x>
      <cdr:y>0.34211</cdr:y>
    </cdr:from>
    <cdr:to>
      <cdr:x>0.35284</cdr:x>
      <cdr:y>0.52632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368152" y="936104"/>
          <a:ext cx="504056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0.25346</cdr:x>
      <cdr:y>0.32998</cdr:y>
    </cdr:from>
    <cdr:to>
      <cdr:x>0.33613</cdr:x>
      <cdr:y>0.54369</cdr:y>
    </cdr:to>
    <cdr:sp macro="" textlink="">
      <cdr:nvSpPr>
        <cdr:cNvPr id="4" name="TextBox 2"/>
        <cdr:cNvSpPr txBox="1"/>
      </cdr:nvSpPr>
      <cdr:spPr>
        <a:xfrm xmlns:a="http://schemas.openxmlformats.org/drawingml/2006/main">
          <a:off x="1232278" y="780875"/>
          <a:ext cx="401871" cy="50572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3000" b="1" dirty="0">
              <a:solidFill>
                <a:srgbClr val="545759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%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1F876A96-2D80-4B1D-97FF-D2DDBCDFB993}" type="datetimeFigureOut">
              <a:rPr lang="ru-RU"/>
              <a:pPr>
                <a:defRPr/>
              </a:pPr>
              <a:t>14.02.2022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979A9D4B-FF8A-49C7-8992-6DBEE7D881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7718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46" algn="l" rtl="0" fontAlgn="base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91" algn="l" rtl="0" fontAlgn="base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837" algn="l" rtl="0" fontAlgn="base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783" algn="l" rtl="0" fontAlgn="base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729" algn="l" defTabSz="685891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674" algn="l" defTabSz="685891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620" algn="l" defTabSz="685891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566" algn="l" defTabSz="685891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310F0-22F4-44BC-9418-29B3E40774B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9442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422275" y="1241425"/>
            <a:ext cx="59531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/>
          </a:p>
        </p:txBody>
      </p:sp>
      <p:sp>
        <p:nvSpPr>
          <p:cNvPr id="296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E520C50-4318-4367-B0AF-884FB128D959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9A9D4B-FF8A-49C7-8992-6DBEE7D8818F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5862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B15962-8FFC-4552-B5C0-753E09C772CF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9656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B15962-8FFC-4552-B5C0-753E09C772CF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59626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422275" y="1241425"/>
            <a:ext cx="59531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/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29DB0E6-29DF-4657-A9BF-AADE9443EECE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422275" y="1241425"/>
            <a:ext cx="59531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/>
          </a:p>
        </p:txBody>
      </p:sp>
      <p:sp>
        <p:nvSpPr>
          <p:cNvPr id="1331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5406645-2169-47F0-BC2B-45065FDE95BA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79A9D4B-FF8A-49C7-8992-6DBEE7D8818F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84982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79A9D4B-FF8A-49C7-8992-6DBEE7D8818F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13193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79A9D4B-FF8A-49C7-8992-6DBEE7D8818F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58089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79A9D4B-FF8A-49C7-8992-6DBEE7D8818F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7867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AFCADC-C5BB-4851-9A96-4228C174491A}" type="datetime1">
              <a:rPr lang="ru-RU"/>
              <a:pPr>
                <a:defRPr/>
              </a:pPr>
              <a:t>14.02.2022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655859" y="4887837"/>
            <a:ext cx="2057757" cy="273928"/>
          </a:xfrm>
        </p:spPr>
        <p:txBody>
          <a:bodyPr/>
          <a:lstStyle>
            <a:lvl1pPr algn="ctr">
              <a:defRPr b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>
              <a:defRPr/>
            </a:pPr>
            <a:fld id="{A9DAB1A2-BC16-452C-A4A2-CADB3DF704E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FFB9837-6A72-4C41-8AB5-9D0C08F73D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"/>
            <a:ext cx="9145588" cy="514508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/>
              <a:t>Образец заголовка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381066" y="1058993"/>
            <a:ext cx="8383456" cy="1658659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824579154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11"/>
          <p:cNvCxnSpPr/>
          <p:nvPr userDrawn="1"/>
        </p:nvCxnSpPr>
        <p:spPr>
          <a:xfrm>
            <a:off x="0" y="789628"/>
            <a:ext cx="9145588" cy="0"/>
          </a:xfrm>
          <a:prstGeom prst="line">
            <a:avLst/>
          </a:prstGeom>
          <a:ln>
            <a:solidFill>
              <a:srgbClr val="1B70A5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5" name="Прямоугольник 12"/>
          <p:cNvSpPr/>
          <p:nvPr userDrawn="1"/>
        </p:nvSpPr>
        <p:spPr>
          <a:xfrm>
            <a:off x="8602571" y="4903317"/>
            <a:ext cx="543019" cy="241771"/>
          </a:xfrm>
          <a:prstGeom prst="rect">
            <a:avLst/>
          </a:prstGeom>
          <a:solidFill>
            <a:srgbClr val="6AAE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026207" y="4868480"/>
            <a:ext cx="1695744" cy="311453"/>
          </a:xfrm>
          <a:solidFill>
            <a:schemeClr val="bg1">
              <a:alpha val="0"/>
            </a:schemeClr>
          </a:solidFill>
          <a:effectLst>
            <a:glow>
              <a:srgbClr val="0070C0"/>
            </a:glow>
          </a:effectLst>
        </p:spPr>
        <p:txBody>
          <a:bodyPr/>
          <a:lstStyle>
            <a:lvl1pPr algn="ctr">
              <a:defRPr sz="900" b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>
              <a:defRPr/>
            </a:pPr>
            <a:fld id="{EF5B593B-4CCA-4A40-944F-34041F6D6F3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B955588-A6CB-418E-9CB9-1927560F2A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04" y="78610"/>
            <a:ext cx="1752667" cy="67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148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AFCADC-C5BB-4851-9A96-4228C174491A}" type="datetime1">
              <a:rPr lang="ru-RU"/>
              <a:pPr>
                <a:defRPr/>
              </a:pPr>
              <a:t>14.02.2022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655859" y="4887837"/>
            <a:ext cx="2057757" cy="273928"/>
          </a:xfrm>
        </p:spPr>
        <p:txBody>
          <a:bodyPr/>
          <a:lstStyle>
            <a:lvl1pPr algn="ctr">
              <a:defRPr b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>
              <a:defRPr/>
            </a:pPr>
            <a:fld id="{A9DAB1A2-BC16-452C-A4A2-CADB3DF704E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BB419BD-2F21-4D75-84BC-E1F697F42D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5588" cy="51450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9FECD5-4117-42B2-B6AA-BBDC7C8E6E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74"/>
            <a:ext cx="9145588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887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8"/>
          <p:cNvSpPr/>
          <p:nvPr userDrawn="1"/>
        </p:nvSpPr>
        <p:spPr>
          <a:xfrm>
            <a:off x="8602570" y="4903317"/>
            <a:ext cx="543019" cy="241771"/>
          </a:xfrm>
          <a:prstGeom prst="rect">
            <a:avLst/>
          </a:prstGeom>
          <a:solidFill>
            <a:srgbClr val="1B70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/>
          </a:p>
        </p:txBody>
      </p:sp>
      <p:pic>
        <p:nvPicPr>
          <p:cNvPr id="4" name="Рисунок 13"/>
          <p:cNvPicPr>
            <a:picLocks noChangeAspect="1"/>
          </p:cNvPicPr>
          <p:nvPr userDrawn="1"/>
        </p:nvPicPr>
        <p:blipFill>
          <a:blip r:embed="rId2" cstate="print"/>
          <a:srcRect t="27914" b="27641"/>
          <a:stretch>
            <a:fillRect/>
          </a:stretch>
        </p:blipFill>
        <p:spPr bwMode="auto">
          <a:xfrm>
            <a:off x="0" y="33351"/>
            <a:ext cx="2407862" cy="756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017872" y="4887837"/>
            <a:ext cx="1695744" cy="273928"/>
          </a:xfrm>
        </p:spPr>
        <p:txBody>
          <a:bodyPr/>
          <a:lstStyle>
            <a:lvl1pPr algn="ctr">
              <a:defRPr sz="900" b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>
              <a:defRPr/>
            </a:pPr>
            <a:fld id="{EEAD1B7D-9036-4EDF-AF8C-7F359C09950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11"/>
          <p:cNvCxnSpPr/>
          <p:nvPr userDrawn="1"/>
        </p:nvCxnSpPr>
        <p:spPr>
          <a:xfrm>
            <a:off x="0" y="789628"/>
            <a:ext cx="9145588" cy="0"/>
          </a:xfrm>
          <a:prstGeom prst="line">
            <a:avLst/>
          </a:prstGeom>
          <a:ln>
            <a:solidFill>
              <a:srgbClr val="1B70A5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5" name="Прямоугольник 12"/>
          <p:cNvSpPr/>
          <p:nvPr userDrawn="1"/>
        </p:nvSpPr>
        <p:spPr>
          <a:xfrm>
            <a:off x="8602570" y="4903317"/>
            <a:ext cx="543019" cy="241771"/>
          </a:xfrm>
          <a:prstGeom prst="rect">
            <a:avLst/>
          </a:prstGeom>
          <a:solidFill>
            <a:srgbClr val="6AAE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026207" y="4868479"/>
            <a:ext cx="1695744" cy="311453"/>
          </a:xfrm>
          <a:solidFill>
            <a:schemeClr val="bg1">
              <a:alpha val="0"/>
            </a:schemeClr>
          </a:solidFill>
          <a:effectLst>
            <a:glow>
              <a:srgbClr val="0070C0"/>
            </a:glow>
          </a:effectLst>
        </p:spPr>
        <p:txBody>
          <a:bodyPr/>
          <a:lstStyle>
            <a:lvl1pPr algn="ctr">
              <a:defRPr sz="900" b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>
              <a:defRPr/>
            </a:pPr>
            <a:fld id="{EF5B593B-4CCA-4A40-944F-34041F6D6F3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B955588-A6CB-418E-9CB9-1927560F2A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04" y="78612"/>
            <a:ext cx="1752667" cy="67807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12">
            <a:extLst>
              <a:ext uri="{FF2B5EF4-FFF2-40B4-BE49-F238E27FC236}">
                <a16:creationId xmlns:a16="http://schemas.microsoft.com/office/drawing/2014/main" id="{AC9E813A-2676-458C-84F3-873B9F1261BC}"/>
              </a:ext>
            </a:extLst>
          </p:cNvPr>
          <p:cNvSpPr/>
          <p:nvPr userDrawn="1"/>
        </p:nvSpPr>
        <p:spPr>
          <a:xfrm>
            <a:off x="8602570" y="4903317"/>
            <a:ext cx="543019" cy="241771"/>
          </a:xfrm>
          <a:prstGeom prst="rect">
            <a:avLst/>
          </a:prstGeom>
          <a:solidFill>
            <a:srgbClr val="6AAE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BA623114-A060-4EEF-BA00-A8276274B9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26207" y="4868479"/>
            <a:ext cx="1695744" cy="311453"/>
          </a:xfrm>
          <a:solidFill>
            <a:schemeClr val="bg1">
              <a:alpha val="0"/>
            </a:schemeClr>
          </a:solidFill>
          <a:effectLst>
            <a:glow>
              <a:srgbClr val="0070C0"/>
            </a:glow>
          </a:effectLst>
        </p:spPr>
        <p:txBody>
          <a:bodyPr/>
          <a:lstStyle>
            <a:lvl1pPr algn="ctr">
              <a:defRPr sz="900" b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>
              <a:defRPr/>
            </a:pPr>
            <a:fld id="{EF5B593B-4CCA-4A40-944F-34041F6D6F3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12"/>
          <p:cNvSpPr/>
          <p:nvPr userDrawn="1"/>
        </p:nvSpPr>
        <p:spPr>
          <a:xfrm>
            <a:off x="8602570" y="4903319"/>
            <a:ext cx="543019" cy="241772"/>
          </a:xfrm>
          <a:prstGeom prst="rect">
            <a:avLst/>
          </a:prstGeom>
          <a:solidFill>
            <a:srgbClr val="1B70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8" tIns="34294" rIns="68588" bIns="34294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/>
          </a:p>
        </p:txBody>
      </p:sp>
      <p:pic>
        <p:nvPicPr>
          <p:cNvPr id="2" name="Рисунок 9"/>
          <p:cNvPicPr>
            <a:picLocks noChangeAspect="1"/>
          </p:cNvPicPr>
          <p:nvPr userDrawn="1"/>
        </p:nvPicPr>
        <p:blipFill>
          <a:blip r:embed="rId2" cstate="print"/>
          <a:srcRect b="84648"/>
          <a:stretch>
            <a:fillRect/>
          </a:stretch>
        </p:blipFill>
        <p:spPr bwMode="auto">
          <a:xfrm>
            <a:off x="0" y="4"/>
            <a:ext cx="9145588" cy="789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10"/>
          <p:cNvPicPr>
            <a:picLocks noChangeAspect="1"/>
          </p:cNvPicPr>
          <p:nvPr userDrawn="1"/>
        </p:nvPicPr>
        <p:blipFill>
          <a:blip r:embed="rId3" cstate="print"/>
          <a:srcRect t="27914" b="27641"/>
          <a:stretch>
            <a:fillRect/>
          </a:stretch>
        </p:blipFill>
        <p:spPr bwMode="auto">
          <a:xfrm>
            <a:off x="0" y="33352"/>
            <a:ext cx="2407862" cy="756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Прямая соединительная линия 11"/>
          <p:cNvCxnSpPr/>
          <p:nvPr userDrawn="1"/>
        </p:nvCxnSpPr>
        <p:spPr>
          <a:xfrm>
            <a:off x="0" y="789628"/>
            <a:ext cx="9145588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B29AD54A-3F01-459D-B240-49A012C70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17383" y="4887611"/>
            <a:ext cx="1695861" cy="273928"/>
          </a:xfrm>
        </p:spPr>
        <p:txBody>
          <a:bodyPr/>
          <a:lstStyle>
            <a:lvl1pPr algn="ctr">
              <a:defRPr sz="900" b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fld id="{CDA7121A-E2D4-41E8-8B1A-65C1AE32B82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63B65-FCE6-4C92-9D51-F3698B2FCFA4}" type="datetimeFigureOut">
              <a:rPr lang="ru-RU"/>
              <a:pPr>
                <a:defRPr/>
              </a:pPr>
              <a:t>14.02.2022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7D323E-9113-42F9-8886-2DFB6807D78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Main Title+ SubTitle+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4838" y="267557"/>
            <a:ext cx="5639779" cy="353633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2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54837" y="619657"/>
            <a:ext cx="4115515" cy="200808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400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457250" indent="0">
              <a:buNone/>
              <a:defRPr sz="1200"/>
            </a:lvl2pPr>
            <a:lvl3pPr marL="914499" indent="0">
              <a:buNone/>
              <a:defRPr sz="1000"/>
            </a:lvl3pPr>
            <a:lvl4pPr marL="1371748" indent="0">
              <a:buNone/>
              <a:defRPr sz="900"/>
            </a:lvl4pPr>
            <a:lvl5pPr marL="1828998" indent="0">
              <a:buNone/>
              <a:defRPr sz="900"/>
            </a:lvl5pPr>
            <a:lvl6pPr marL="2286248" indent="0">
              <a:buNone/>
              <a:defRPr sz="900"/>
            </a:lvl6pPr>
            <a:lvl7pPr marL="2743498" indent="0">
              <a:buNone/>
              <a:defRPr sz="900"/>
            </a:lvl7pPr>
            <a:lvl8pPr marL="3200746" indent="0">
              <a:buNone/>
              <a:defRPr sz="900"/>
            </a:lvl8pPr>
            <a:lvl9pPr marL="3657996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grpSp>
        <p:nvGrpSpPr>
          <p:cNvPr id="3" name="Group 7"/>
          <p:cNvGrpSpPr/>
          <p:nvPr userDrawn="1"/>
        </p:nvGrpSpPr>
        <p:grpSpPr>
          <a:xfrm>
            <a:off x="0" y="5050415"/>
            <a:ext cx="9145588" cy="94678"/>
            <a:chOff x="0" y="2573904"/>
            <a:chExt cx="8767278" cy="44695"/>
          </a:xfrm>
        </p:grpSpPr>
        <p:grpSp>
          <p:nvGrpSpPr>
            <p:cNvPr id="4" name="Group 43"/>
            <p:cNvGrpSpPr/>
            <p:nvPr/>
          </p:nvGrpSpPr>
          <p:grpSpPr>
            <a:xfrm>
              <a:off x="0" y="2573904"/>
              <a:ext cx="3752335" cy="44695"/>
              <a:chOff x="0" y="2573904"/>
              <a:chExt cx="3752335" cy="44695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31738"/>
                <a:endParaRPr lang="en-US" sz="2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31738"/>
                <a:endParaRPr lang="en-US" sz="2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31738"/>
                <a:endParaRPr lang="en-US" sz="20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" name="Group 44"/>
            <p:cNvGrpSpPr/>
            <p:nvPr/>
          </p:nvGrpSpPr>
          <p:grpSpPr>
            <a:xfrm>
              <a:off x="3752335" y="2573904"/>
              <a:ext cx="5014943" cy="44695"/>
              <a:chOff x="0" y="2573904"/>
              <a:chExt cx="5014943" cy="4469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31738"/>
                <a:endParaRPr lang="en-US" sz="2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31738"/>
                <a:endParaRPr lang="en-US" sz="2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31738"/>
                <a:endParaRPr lang="en-US" sz="2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752335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31738"/>
                <a:endParaRPr lang="en-US" sz="2000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2" name="Flowchart: Off-page Connector 21"/>
          <p:cNvSpPr/>
          <p:nvPr userDrawn="1"/>
        </p:nvSpPr>
        <p:spPr>
          <a:xfrm rot="5400000">
            <a:off x="8799871" y="94710"/>
            <a:ext cx="288124" cy="403319"/>
          </a:xfrm>
          <a:prstGeom prst="flowChartOffpage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0" tIns="45725" rIns="91450" bIns="45725" rtlCol="0" anchor="ctr"/>
          <a:lstStyle/>
          <a:p>
            <a:pPr algn="ctr" defTabSz="1031738"/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78841" y="152308"/>
            <a:ext cx="381067" cy="274722"/>
          </a:xfrm>
          <a:prstGeom prst="rect">
            <a:avLst/>
          </a:prstGeom>
        </p:spPr>
        <p:txBody>
          <a:bodyPr anchor="ctr"/>
          <a:lstStyle>
            <a:lvl1pPr algn="ctr" defTabSz="1031738">
              <a:defRPr sz="900" b="1">
                <a:solidFill>
                  <a:schemeClr val="bg1"/>
                </a:solidFill>
              </a:defRPr>
            </a:lvl1pPr>
          </a:lstStyle>
          <a:p>
            <a:fld id="{C136B7D2-B98C-44FD-8D04-7EC62A56497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919" y="1598313"/>
            <a:ext cx="7773750" cy="110285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838" y="2915550"/>
            <a:ext cx="6401912" cy="131485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9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1D55-0D69-473D-9263-EBD7FB5AA880}" type="datetime1">
              <a:rPr lang="ru-RU" smtClean="0"/>
              <a:pPr/>
              <a:t>14.02.2022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ООО "УК ПТП "ГРАНИТ ТП"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86C6C-0D12-4CCC-9C9E-BBF890A4699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2908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5000"/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13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28759" y="273932"/>
            <a:ext cx="7888070" cy="994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9" tIns="34295" rIns="68589" bIns="3429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28759" y="1369642"/>
            <a:ext cx="7888070" cy="326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759" y="4768738"/>
            <a:ext cx="2057757" cy="273928"/>
          </a:xfrm>
          <a:prstGeom prst="rect">
            <a:avLst/>
          </a:prstGeom>
        </p:spPr>
        <p:txBody>
          <a:bodyPr vert="horz" lIns="68589" tIns="34295" rIns="68589" bIns="34295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C3B08C4-47B4-47C0-B996-601DB4C66932}" type="datetime1">
              <a:rPr lang="ru-RU"/>
              <a:pPr>
                <a:defRPr/>
              </a:pPr>
              <a:t>14.02.2022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9476" y="4768738"/>
            <a:ext cx="3086636" cy="273928"/>
          </a:xfrm>
          <a:prstGeom prst="rect">
            <a:avLst/>
          </a:prstGeom>
        </p:spPr>
        <p:txBody>
          <a:bodyPr vert="horz" lIns="68589" tIns="34295" rIns="68589" bIns="34295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87831" y="4864017"/>
            <a:ext cx="2057757" cy="273928"/>
          </a:xfrm>
          <a:prstGeom prst="rect">
            <a:avLst/>
          </a:prstGeom>
        </p:spPr>
        <p:txBody>
          <a:bodyPr vert="horz" lIns="68589" tIns="34295" rIns="68589" bIns="34295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 smtClean="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97EEC59-AFFE-4DA7-9AAE-B169B5B4889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61" r:id="rId2"/>
    <p:sldLayoutId id="2147483654" r:id="rId3"/>
    <p:sldLayoutId id="2147483655" r:id="rId4"/>
    <p:sldLayoutId id="2147483656" r:id="rId5"/>
    <p:sldLayoutId id="2147483658" r:id="rId6"/>
    <p:sldLayoutId id="2147483659" r:id="rId7"/>
    <p:sldLayoutId id="2147483660" r:id="rId8"/>
    <p:sldLayoutId id="2147483662" r:id="rId9"/>
    <p:sldLayoutId id="2147483663" r:id="rId10"/>
    <p:sldLayoutId id="2147483664" r:id="rId11"/>
  </p:sldLayoutIdLst>
  <p:hf hd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342946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685891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028837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371783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71473" indent="-171473" algn="l" rtl="0" fontAlgn="base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419" indent="-171473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364" indent="-171473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310" indent="-171473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256" indent="-171473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6201" indent="-171473" algn="l" defTabSz="6858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9147" indent="-171473" algn="l" defTabSz="6858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2093" indent="-171473" algn="l" defTabSz="6858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5039" indent="-171473" algn="l" defTabSz="6858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46" algn="l" defTabSz="6858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91" algn="l" defTabSz="6858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837" algn="l" defTabSz="6858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783" algn="l" defTabSz="6858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729" algn="l" defTabSz="6858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674" algn="l" defTabSz="6858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620" algn="l" defTabSz="6858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566" algn="l" defTabSz="6858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9AB5E4"/>
            </a:gs>
            <a:gs pos="50000">
              <a:srgbClr val="C2D1ED"/>
            </a:gs>
            <a:gs pos="100000">
              <a:srgbClr val="E1E8F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2"/>
          <p:cNvSpPr/>
          <p:nvPr/>
        </p:nvSpPr>
        <p:spPr>
          <a:xfrm rot="16200000" flipV="1">
            <a:off x="-769337" y="769336"/>
            <a:ext cx="5145088" cy="3606416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451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451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451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4510"/>
                </a:lnTo>
                <a:close/>
              </a:path>
            </a:pathLst>
          </a:custGeom>
          <a:solidFill>
            <a:srgbClr val="D7E4BD"/>
          </a:solidFill>
          <a:ln w="25400">
            <a:solidFill>
              <a:srgbClr val="4F62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0" tIns="45725" rIns="91450" bIns="45725" rtlCol="0" anchor="ctr"/>
          <a:lstStyle/>
          <a:p>
            <a:pPr algn="ctr"/>
            <a:endParaRPr lang="en-US" dirty="0"/>
          </a:p>
        </p:txBody>
      </p:sp>
      <p:sp>
        <p:nvSpPr>
          <p:cNvPr id="5" name="Sev01"/>
          <p:cNvSpPr>
            <a:spLocks noChangeAspect="1"/>
          </p:cNvSpPr>
          <p:nvPr/>
        </p:nvSpPr>
        <p:spPr>
          <a:xfrm>
            <a:off x="1586910" y="1590015"/>
            <a:ext cx="2019507" cy="2019776"/>
          </a:xfrm>
          <a:prstGeom prst="ellipse">
            <a:avLst/>
          </a:prstGeom>
          <a:solidFill>
            <a:schemeClr val="bg1"/>
          </a:solidFill>
          <a:ln w="44450">
            <a:solidFill>
              <a:srgbClr val="4F62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0" tIns="45725" rIns="91450" bIns="45725" rtlCol="0" anchor="ctr"/>
          <a:lstStyle/>
          <a:p>
            <a:pPr algn="ctr"/>
            <a:endParaRPr lang="en-US" sz="4000" dirty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7" name="Заголовок 3"/>
          <p:cNvSpPr txBox="1">
            <a:spLocks/>
          </p:cNvSpPr>
          <p:nvPr/>
        </p:nvSpPr>
        <p:spPr>
          <a:xfrm>
            <a:off x="3665465" y="1879839"/>
            <a:ext cx="5257497" cy="1729952"/>
          </a:xfrm>
          <a:prstGeom prst="rect">
            <a:avLst/>
          </a:prstGeom>
        </p:spPr>
        <p:txBody>
          <a:bodyPr vert="horz" lIns="91450" tIns="45725" rIns="91450" bIns="45725" rtlCol="0" anchor="ctr">
            <a:normAutofit fontScale="77500" lnSpcReduction="20000"/>
          </a:bodyPr>
          <a:lstStyle/>
          <a:p>
            <a:pPr defTabSz="914499" fontAlgn="auto">
              <a:spcAft>
                <a:spcPts val="0"/>
              </a:spcAft>
              <a:defRPr/>
            </a:pPr>
            <a:br>
              <a:rPr lang="ru-RU" sz="2700" b="1" dirty="0">
                <a:solidFill>
                  <a:srgbClr val="0066CC"/>
                </a:solidFill>
                <a:latin typeface="+mj-lt"/>
                <a:ea typeface="+mj-ea"/>
                <a:cs typeface="Arial" panose="020B0604020202020204" pitchFamily="34" charset="0"/>
              </a:rPr>
            </a:br>
            <a:r>
              <a:rPr lang="ru-RU" sz="3000" b="1" dirty="0">
                <a:solidFill>
                  <a:srgbClr val="2540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Arial" panose="020B0604020202020204" pitchFamily="34" charset="0"/>
              </a:rPr>
              <a:t>Проект создания и развития промышленного технопарка «ГРАНИТ» в сфере электронной промышленности</a:t>
            </a:r>
            <a:br>
              <a:rPr lang="ru-RU" sz="3000" b="1" dirty="0">
                <a:solidFill>
                  <a:srgbClr val="2540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Arial" panose="020B0604020202020204" pitchFamily="34" charset="0"/>
              </a:rPr>
            </a:br>
            <a:endParaRPr lang="ru-RU" sz="3000" b="1" dirty="0">
              <a:solidFill>
                <a:srgbClr val="25406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j-ea"/>
              <a:cs typeface="Arial" panose="020B0604020202020204" pitchFamily="34" charset="0"/>
            </a:endParaRPr>
          </a:p>
        </p:txBody>
      </p:sp>
      <p:sp>
        <p:nvSpPr>
          <p:cNvPr id="8" name="Объект 4"/>
          <p:cNvSpPr txBox="1">
            <a:spLocks/>
          </p:cNvSpPr>
          <p:nvPr/>
        </p:nvSpPr>
        <p:spPr>
          <a:xfrm>
            <a:off x="3635355" y="3725028"/>
            <a:ext cx="5287607" cy="632307"/>
          </a:xfrm>
          <a:prstGeom prst="rect">
            <a:avLst/>
          </a:prstGeom>
        </p:spPr>
        <p:txBody>
          <a:bodyPr vert="horz" lIns="91450" tIns="45725" rIns="91450" bIns="45725" rtlCol="0">
            <a:noAutofit/>
          </a:bodyPr>
          <a:lstStyle/>
          <a:p>
            <a:pPr defTabSz="914499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rgbClr val="254061"/>
                </a:solidFill>
                <a:latin typeface="+mj-lt"/>
                <a:ea typeface="+mj-ea"/>
                <a:cs typeface="Arial" panose="020B0604020202020204" pitchFamily="34" charset="0"/>
              </a:rPr>
              <a:t>Панасенко В.В. – генеральный директор ПАО «ГРАНИТ»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00731" y="4533364"/>
            <a:ext cx="1261784" cy="277085"/>
          </a:xfrm>
          <a:prstGeom prst="rect">
            <a:avLst/>
          </a:prstGeom>
          <a:noFill/>
        </p:spPr>
        <p:txBody>
          <a:bodyPr wrap="square" lIns="91450" tIns="45725" rIns="91450" bIns="45725" rtlCol="0">
            <a:spAutoFit/>
          </a:bodyPr>
          <a:lstStyle/>
          <a:p>
            <a:r>
              <a:rPr lang="ru-RU" sz="1200" dirty="0">
                <a:cs typeface="Times New Roman" panose="02020603050405020304" pitchFamily="18" charset="0"/>
              </a:rPr>
              <a:t>Москва  2022 г.</a:t>
            </a:r>
          </a:p>
        </p:txBody>
      </p:sp>
      <p:sp>
        <p:nvSpPr>
          <p:cNvPr id="10" name="Объект 4"/>
          <p:cNvSpPr txBox="1">
            <a:spLocks/>
          </p:cNvSpPr>
          <p:nvPr/>
        </p:nvSpPr>
        <p:spPr>
          <a:xfrm>
            <a:off x="7124701" y="401556"/>
            <a:ext cx="1664116" cy="632307"/>
          </a:xfrm>
          <a:prstGeom prst="rect">
            <a:avLst/>
          </a:prstGeom>
        </p:spPr>
        <p:txBody>
          <a:bodyPr vert="horz" lIns="91450" tIns="45725" rIns="91450" bIns="45725" rtlCol="0">
            <a:noAutofit/>
          </a:bodyPr>
          <a:lstStyle/>
          <a:p>
            <a:pPr defTabSz="914499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145838"/>
                </a:solidFill>
                <a:latin typeface="+mj-lt"/>
                <a:cs typeface="+mn-cs"/>
              </a:rPr>
              <a:t>ПТП «ГРАНИТ»</a:t>
            </a:r>
          </a:p>
        </p:txBody>
      </p:sp>
      <p:pic>
        <p:nvPicPr>
          <p:cNvPr id="1027" name="Picture 3" descr="C:\Users\Федченко\Downloads\Лого тип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557" y="1839778"/>
            <a:ext cx="1394312" cy="155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4033883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Прямоугольник 2"/>
          <p:cNvSpPr>
            <a:spLocks noChangeArrowheads="1"/>
          </p:cNvSpPr>
          <p:nvPr/>
        </p:nvSpPr>
        <p:spPr bwMode="auto">
          <a:xfrm>
            <a:off x="2475703" y="191753"/>
            <a:ext cx="5353847" cy="531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38000"/>
              </a:srgbClr>
            </a:outerShdw>
          </a:effectLst>
        </p:spPr>
        <p:txBody>
          <a:bodyPr wrap="square" lIns="68589" tIns="34295" rIns="68589" bIns="34295">
            <a:spAutoFit/>
          </a:bodyPr>
          <a:lstStyle/>
          <a:p>
            <a:pPr algn="ctr"/>
            <a:r>
              <a:rPr lang="ru-RU" altLang="ru-RU" sz="1500" b="1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МЕСТОРАСПОЛОЖЕНИЕ </a:t>
            </a:r>
          </a:p>
          <a:p>
            <a:pPr algn="ctr"/>
            <a:r>
              <a:rPr lang="ru-RU" altLang="ru-RU" sz="1500" b="1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ПРОМЫШЛЕННОГО ТЕХНОПАРКА «ГРАНИТ»</a:t>
            </a:r>
            <a:endParaRPr lang="ru-RU" altLang="ru-RU" sz="1500" b="1" dirty="0">
              <a:solidFill>
                <a:srgbClr val="53575A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12292" name="Объект 2"/>
          <p:cNvSpPr txBox="1">
            <a:spLocks/>
          </p:cNvSpPr>
          <p:nvPr/>
        </p:nvSpPr>
        <p:spPr bwMode="auto">
          <a:xfrm>
            <a:off x="4246506" y="3103682"/>
            <a:ext cx="4678778" cy="395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4007" tIns="34295" rIns="27004" bIns="34295"/>
          <a:lstStyle/>
          <a:p>
            <a:pPr algn="ctr">
              <a:lnSpc>
                <a:spcPct val="90000"/>
              </a:lnSpc>
              <a:spcAft>
                <a:spcPts val="300"/>
              </a:spcAft>
            </a:pPr>
            <a:r>
              <a:rPr lang="ru-RU" sz="1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Транспортная доступность</a:t>
            </a:r>
          </a:p>
          <a:p>
            <a:pPr algn="ctr">
              <a:lnSpc>
                <a:spcPct val="90000"/>
              </a:lnSpc>
              <a:spcAft>
                <a:spcPts val="300"/>
              </a:spcAft>
            </a:pPr>
            <a:r>
              <a:rPr lang="ru-RU" sz="1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промышленного технопарка «ГРАНИТ»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127991" y="4492898"/>
            <a:ext cx="4024421" cy="3874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>
                <a:solidFill>
                  <a:srgbClr val="53575A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Располагается в границах  столицы Ростовской области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108668" y="4231597"/>
            <a:ext cx="3286696" cy="2274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>
                <a:solidFill>
                  <a:srgbClr val="53575A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Расстояние до ближайшей ж/</a:t>
            </a:r>
            <a:r>
              <a:rPr lang="ru-RU" sz="1100" b="1" dirty="0" err="1">
                <a:solidFill>
                  <a:srgbClr val="53575A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д</a:t>
            </a:r>
            <a:r>
              <a:rPr lang="ru-RU" sz="1100" b="1" dirty="0">
                <a:solidFill>
                  <a:srgbClr val="53575A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станции – </a:t>
            </a:r>
            <a:r>
              <a:rPr lang="ru-RU" sz="1100" b="1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9 км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108670" y="3893355"/>
            <a:ext cx="3895228" cy="2393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>
                <a:solidFill>
                  <a:srgbClr val="53575A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Расстояние до ближайшей федеральной трассы – </a:t>
            </a:r>
            <a:r>
              <a:rPr lang="ru-RU" sz="1100" b="1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5 км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5102716" y="3565832"/>
            <a:ext cx="3398634" cy="2393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>
                <a:solidFill>
                  <a:srgbClr val="53575A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Расстояние до ближайшего аэропорта</a:t>
            </a:r>
            <a:r>
              <a:rPr lang="en-US" sz="1100" b="1" dirty="0">
                <a:solidFill>
                  <a:srgbClr val="53575A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-</a:t>
            </a:r>
            <a:r>
              <a:rPr lang="ru-RU" sz="1100" b="1" dirty="0">
                <a:solidFill>
                  <a:srgbClr val="53575A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100" b="1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3</a:t>
            </a:r>
            <a:r>
              <a:rPr lang="ru-RU" sz="1100" b="1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</a:t>
            </a:r>
            <a:r>
              <a:rPr lang="en-US" sz="1100" b="1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1100" b="1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км</a:t>
            </a:r>
          </a:p>
        </p:txBody>
      </p:sp>
      <p:grpSp>
        <p:nvGrpSpPr>
          <p:cNvPr id="12297" name="Группа 37"/>
          <p:cNvGrpSpPr>
            <a:grpSpLocks/>
          </p:cNvGrpSpPr>
          <p:nvPr/>
        </p:nvGrpSpPr>
        <p:grpSpPr bwMode="auto">
          <a:xfrm>
            <a:off x="4887174" y="3608711"/>
            <a:ext cx="202441" cy="1179083"/>
            <a:chOff x="7523575" y="4810736"/>
            <a:chExt cx="268928" cy="1570683"/>
          </a:xfrm>
        </p:grpSpPr>
        <p:sp>
          <p:nvSpPr>
            <p:cNvPr id="14" name="Овал 13"/>
            <p:cNvSpPr/>
            <p:nvPr/>
          </p:nvSpPr>
          <p:spPr>
            <a:xfrm>
              <a:off x="7531485" y="6119639"/>
              <a:ext cx="261018" cy="261780"/>
            </a:xfrm>
            <a:prstGeom prst="ellipse">
              <a:avLst/>
            </a:prstGeom>
            <a:solidFill>
              <a:srgbClr val="1B70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16" name="Овал 15"/>
            <p:cNvSpPr/>
            <p:nvPr/>
          </p:nvSpPr>
          <p:spPr>
            <a:xfrm>
              <a:off x="7531485" y="5681752"/>
              <a:ext cx="261018" cy="261780"/>
            </a:xfrm>
            <a:prstGeom prst="ellipse">
              <a:avLst/>
            </a:prstGeom>
            <a:solidFill>
              <a:srgbClr val="1B70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18" name="Овал 17"/>
            <p:cNvSpPr/>
            <p:nvPr/>
          </p:nvSpPr>
          <p:spPr>
            <a:xfrm>
              <a:off x="7531485" y="5234345"/>
              <a:ext cx="261018" cy="261780"/>
            </a:xfrm>
            <a:prstGeom prst="ellipse">
              <a:avLst/>
            </a:prstGeom>
            <a:solidFill>
              <a:srgbClr val="1B70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20" name="Овал 19"/>
            <p:cNvSpPr/>
            <p:nvPr/>
          </p:nvSpPr>
          <p:spPr>
            <a:xfrm>
              <a:off x="7523575" y="4810736"/>
              <a:ext cx="261019" cy="261781"/>
            </a:xfrm>
            <a:prstGeom prst="ellipse">
              <a:avLst/>
            </a:prstGeom>
            <a:solidFill>
              <a:srgbClr val="1B70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pic>
          <p:nvPicPr>
            <p:cNvPr id="12327" name="Рисунок 21"/>
            <p:cNvPicPr>
              <a:picLocks noChangeAspect="1"/>
            </p:cNvPicPr>
            <p:nvPr/>
          </p:nvPicPr>
          <p:blipFill>
            <a:blip r:embed="rId3" cstate="print">
              <a:grayscl/>
              <a:biLevel thresh="50000"/>
            </a:blip>
            <a:srcRect/>
            <a:stretch>
              <a:fillRect/>
            </a:stretch>
          </p:blipFill>
          <p:spPr bwMode="auto">
            <a:xfrm>
              <a:off x="7575137" y="5727848"/>
              <a:ext cx="173474" cy="1734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28" name="Рисунок 22"/>
            <p:cNvPicPr>
              <a:picLocks noChangeAspect="1"/>
            </p:cNvPicPr>
            <p:nvPr/>
          </p:nvPicPr>
          <p:blipFill>
            <a:blip r:embed="rId4" cstate="print">
              <a:grayscl/>
              <a:biLevel thresh="50000"/>
            </a:blip>
            <a:srcRect/>
            <a:stretch>
              <a:fillRect/>
            </a:stretch>
          </p:blipFill>
          <p:spPr bwMode="auto">
            <a:xfrm>
              <a:off x="7567466" y="4854009"/>
              <a:ext cx="173474" cy="1734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29" name="Рисунок 23"/>
            <p:cNvPicPr>
              <a:picLocks noChangeAspect="1"/>
            </p:cNvPicPr>
            <p:nvPr/>
          </p:nvPicPr>
          <p:blipFill>
            <a:blip r:embed="rId5" cstate="print">
              <a:grayscl/>
              <a:biLevel thresh="50000"/>
            </a:blip>
            <a:srcRect/>
            <a:stretch>
              <a:fillRect/>
            </a:stretch>
          </p:blipFill>
          <p:spPr bwMode="auto">
            <a:xfrm>
              <a:off x="7575137" y="5277999"/>
              <a:ext cx="173474" cy="1734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5-конечная звезда 13"/>
            <p:cNvSpPr/>
            <p:nvPr/>
          </p:nvSpPr>
          <p:spPr>
            <a:xfrm>
              <a:off x="7585271" y="6171995"/>
              <a:ext cx="155029" cy="155482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graphicFrame>
        <p:nvGraphicFramePr>
          <p:cNvPr id="39" name="Таблица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9822809"/>
              </p:ext>
            </p:extLst>
          </p:nvPr>
        </p:nvGraphicFramePr>
        <p:xfrm>
          <a:off x="4791074" y="1050456"/>
          <a:ext cx="4204971" cy="21616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543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05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410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u="none" strike="noStrike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Преимущества местоположения: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92" marR="68592" marT="34301" marB="34301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В черте мегаполиса</a:t>
                      </a:r>
                    </a:p>
                  </a:txBody>
                  <a:tcPr marL="68592" marR="68592" marT="34301" marB="3430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10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u="none" strike="noStrike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Тип промышленного технопарка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92" marR="68592" marT="34301" marB="34301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brownfield</a:t>
                      </a:r>
                      <a:endParaRPr lang="en-GB" sz="1200" b="1" i="0" u="none" strike="noStrike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92" marR="68592" marT="34301" marB="3430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064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u="none" strike="noStrike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Территория промышленного технопарка :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92" marR="68592" marT="34301" marB="34301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92" marR="68592" marT="34301" marB="3430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10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u="none" strike="noStrike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Площадь участка: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92" marR="68592" marT="34301" marB="34301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6 га</a:t>
                      </a:r>
                    </a:p>
                  </a:txBody>
                  <a:tcPr marL="68592" marR="68592" marT="34301" marB="3430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410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u="none" strike="noStrike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Категория земельных участков: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92" marR="68592" marT="34301" marB="34301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Промышленная  зона</a:t>
                      </a:r>
                    </a:p>
                  </a:txBody>
                  <a:tcPr marL="68592" marR="68592" marT="34301" marB="3430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410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u="none" strike="noStrike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Класс опасности: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92" marR="68592" marT="34301" marB="34301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IV - V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92" marR="68592" marT="34301" marB="3430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F14C80-0528-4BF6-96C9-97B3A39A53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" b="3243"/>
          <a:stretch/>
        </p:blipFill>
        <p:spPr>
          <a:xfrm>
            <a:off x="214659" y="1165096"/>
            <a:ext cx="4522089" cy="3097471"/>
          </a:xfrm>
          <a:prstGeom prst="rect">
            <a:avLst/>
          </a:prstGeom>
        </p:spPr>
      </p:pic>
      <p:cxnSp>
        <p:nvCxnSpPr>
          <p:cNvPr id="26" name="Прямая соединительная линия 25"/>
          <p:cNvCxnSpPr/>
          <p:nvPr/>
        </p:nvCxnSpPr>
        <p:spPr>
          <a:xfrm>
            <a:off x="0" y="819150"/>
            <a:ext cx="9145588" cy="0"/>
          </a:xfrm>
          <a:prstGeom prst="line">
            <a:avLst/>
          </a:prstGeom>
          <a:ln w="25400">
            <a:solidFill>
              <a:srgbClr val="1B70A5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9" name="Номер слайда 1"/>
          <p:cNvSpPr txBox="1">
            <a:spLocks/>
          </p:cNvSpPr>
          <p:nvPr/>
        </p:nvSpPr>
        <p:spPr>
          <a:xfrm>
            <a:off x="8686800" y="4766414"/>
            <a:ext cx="467027" cy="363785"/>
          </a:xfrm>
          <a:prstGeom prst="rect">
            <a:avLst/>
          </a:prstGeom>
        </p:spPr>
        <p:txBody>
          <a:bodyPr vert="horz" lIns="91458" tIns="45729" rIns="91458" bIns="45729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fld id="{EF5B593B-4CCA-4A40-944F-34041F6D6F3F}" type="slidenum">
              <a:rPr lang="ru-RU" sz="1600" smtClean="0"/>
              <a:pPr marL="0" indent="0">
                <a:buNone/>
                <a:defRPr/>
              </a:pPr>
              <a:t>10</a:t>
            </a:fld>
            <a:endParaRPr lang="ru-RU" sz="1600" dirty="0"/>
          </a:p>
        </p:txBody>
      </p:sp>
      <p:sp>
        <p:nvSpPr>
          <p:cNvPr id="23" name="Объект 4"/>
          <p:cNvSpPr txBox="1">
            <a:spLocks/>
          </p:cNvSpPr>
          <p:nvPr/>
        </p:nvSpPr>
        <p:spPr>
          <a:xfrm>
            <a:off x="745827" y="225582"/>
            <a:ext cx="1778298" cy="36015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defTabSz="914583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145838"/>
                </a:solidFill>
                <a:latin typeface="+mj-lt"/>
                <a:cs typeface="+mn-cs"/>
              </a:rPr>
              <a:t>ПТП «ГРАНИТ»</a:t>
            </a:r>
          </a:p>
        </p:txBody>
      </p:sp>
      <p:pic>
        <p:nvPicPr>
          <p:cNvPr id="24" name="Picture 2" descr="C:\Users\Федченко\Downloads\Лого тип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75" y="67049"/>
            <a:ext cx="605929" cy="677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Box 8"/>
          <p:cNvSpPr txBox="1">
            <a:spLocks noChangeArrowheads="1"/>
          </p:cNvSpPr>
          <p:nvPr/>
        </p:nvSpPr>
        <p:spPr bwMode="auto">
          <a:xfrm>
            <a:off x="4572794" y="1000715"/>
            <a:ext cx="4540115" cy="1808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9" tIns="34295" rIns="68589" bIns="34295">
            <a:spAutoFit/>
          </a:bodyPr>
          <a:lstStyle/>
          <a:p>
            <a:pPr>
              <a:spcAft>
                <a:spcPts val="0"/>
              </a:spcAft>
            </a:pPr>
            <a:r>
              <a:rPr lang="ru-RU" sz="1300" b="1" dirty="0">
                <a:latin typeface="Arial Unicode MS" pitchFamily="34" charset="-128"/>
                <a:ea typeface="Arial Unicode MS" pitchFamily="34" charset="-128"/>
                <a:cs typeface="Aharoni" panose="02010803020104030203" pitchFamily="2" charset="-79"/>
              </a:rPr>
              <a:t>Промышленно-производственная зона </a:t>
            </a:r>
            <a:r>
              <a:rPr lang="ru-RU" sz="1300" dirty="0">
                <a:latin typeface="Arial Unicode MS" pitchFamily="34" charset="-128"/>
                <a:ea typeface="Arial Unicode MS" pitchFamily="34" charset="-128"/>
                <a:cs typeface="Aharoni" panose="02010803020104030203" pitchFamily="2" charset="-79"/>
              </a:rPr>
              <a:t>– </a:t>
            </a:r>
            <a:r>
              <a:rPr lang="ru-RU" sz="1300" b="1" dirty="0">
                <a:latin typeface="Arial Unicode MS" pitchFamily="34" charset="-128"/>
                <a:ea typeface="Arial Unicode MS" pitchFamily="34" charset="-128"/>
                <a:cs typeface="Aharoni" panose="02010803020104030203" pitchFamily="2" charset="-79"/>
              </a:rPr>
              <a:t>12100 кв. м</a:t>
            </a:r>
          </a:p>
          <a:p>
            <a:pPr>
              <a:spcAft>
                <a:spcPts val="0"/>
              </a:spcAft>
            </a:pPr>
            <a:endParaRPr lang="ru-RU" sz="1300" b="1" dirty="0">
              <a:latin typeface="Arial Unicode MS" pitchFamily="34" charset="-128"/>
              <a:ea typeface="Arial Unicode MS" pitchFamily="34" charset="-128"/>
              <a:cs typeface="Aharoni" panose="02010803020104030203" pitchFamily="2" charset="-79"/>
            </a:endParaRPr>
          </a:p>
          <a:p>
            <a:pPr>
              <a:spcAft>
                <a:spcPts val="0"/>
              </a:spcAft>
            </a:pPr>
            <a:r>
              <a:rPr lang="ru-RU" sz="1300" b="1" dirty="0">
                <a:latin typeface="Arial Unicode MS" pitchFamily="34" charset="-128"/>
                <a:ea typeface="Arial Unicode MS" pitchFamily="34" charset="-128"/>
                <a:cs typeface="Aharoni" panose="02010803020104030203" pitchFamily="2" charset="-79"/>
              </a:rPr>
              <a:t>Административно-офисная зона </a:t>
            </a:r>
            <a:r>
              <a:rPr lang="ru-RU" sz="1300" dirty="0">
                <a:latin typeface="Arial Unicode MS" pitchFamily="34" charset="-128"/>
                <a:ea typeface="Arial Unicode MS" pitchFamily="34" charset="-128"/>
                <a:cs typeface="Aharoni" panose="02010803020104030203" pitchFamily="2" charset="-79"/>
              </a:rPr>
              <a:t>– </a:t>
            </a:r>
            <a:r>
              <a:rPr lang="ru-RU" sz="1300" b="1" dirty="0">
                <a:latin typeface="Arial Unicode MS" pitchFamily="34" charset="-128"/>
                <a:ea typeface="Arial Unicode MS" pitchFamily="34" charset="-128"/>
                <a:cs typeface="Aharoni" panose="02010803020104030203" pitchFamily="2" charset="-79"/>
              </a:rPr>
              <a:t>3000 кв. м</a:t>
            </a:r>
          </a:p>
          <a:p>
            <a:pPr>
              <a:spcAft>
                <a:spcPts val="0"/>
              </a:spcAft>
            </a:pPr>
            <a:endParaRPr lang="ru-RU" sz="1300" b="1" dirty="0">
              <a:latin typeface="Arial Unicode MS" pitchFamily="34" charset="-128"/>
              <a:ea typeface="Arial Unicode MS" pitchFamily="34" charset="-128"/>
              <a:cs typeface="Aharoni" panose="02010803020104030203" pitchFamily="2" charset="-79"/>
            </a:endParaRPr>
          </a:p>
          <a:p>
            <a:pPr>
              <a:spcAft>
                <a:spcPts val="0"/>
              </a:spcAft>
            </a:pPr>
            <a:r>
              <a:rPr lang="ru-RU" sz="1300" b="1" dirty="0">
                <a:latin typeface="Arial Unicode MS" pitchFamily="34" charset="-128"/>
                <a:ea typeface="Arial Unicode MS" pitchFamily="34" charset="-128"/>
                <a:cs typeface="Aharoni" panose="02010803020104030203" pitchFamily="2" charset="-79"/>
              </a:rPr>
              <a:t>Зона энергетической </a:t>
            </a:r>
          </a:p>
          <a:p>
            <a:pPr>
              <a:spcAft>
                <a:spcPts val="0"/>
              </a:spcAft>
            </a:pPr>
            <a:r>
              <a:rPr lang="ru-RU" sz="1300" b="1" dirty="0">
                <a:latin typeface="Arial Unicode MS" pitchFamily="34" charset="-128"/>
                <a:ea typeface="Arial Unicode MS" pitchFamily="34" charset="-128"/>
                <a:cs typeface="Aharoni" panose="02010803020104030203" pitchFamily="2" charset="-79"/>
              </a:rPr>
              <a:t>инфраструктуры </a:t>
            </a:r>
            <a:r>
              <a:rPr lang="ru-RU" sz="1300" dirty="0">
                <a:latin typeface="Arial Unicode MS" pitchFamily="34" charset="-128"/>
                <a:ea typeface="Arial Unicode MS" pitchFamily="34" charset="-128"/>
                <a:cs typeface="Aharoni" panose="02010803020104030203" pitchFamily="2" charset="-79"/>
              </a:rPr>
              <a:t>– </a:t>
            </a:r>
            <a:r>
              <a:rPr lang="ru-RU" sz="1300" b="1" dirty="0">
                <a:latin typeface="Arial Unicode MS" pitchFamily="34" charset="-128"/>
                <a:ea typeface="Arial Unicode MS" pitchFamily="34" charset="-128"/>
                <a:cs typeface="Aharoni" panose="02010803020104030203" pitchFamily="2" charset="-79"/>
              </a:rPr>
              <a:t>1000 кв. м</a:t>
            </a:r>
          </a:p>
          <a:p>
            <a:pPr>
              <a:spcAft>
                <a:spcPts val="0"/>
              </a:spcAft>
            </a:pPr>
            <a:endParaRPr lang="ru-RU" sz="1300" b="1" dirty="0">
              <a:latin typeface="Arial Unicode MS" pitchFamily="34" charset="-128"/>
              <a:ea typeface="Arial Unicode MS" pitchFamily="34" charset="-128"/>
              <a:cs typeface="Aharoni" panose="02010803020104030203" pitchFamily="2" charset="-79"/>
            </a:endParaRPr>
          </a:p>
          <a:p>
            <a:pPr>
              <a:spcAft>
                <a:spcPts val="0"/>
              </a:spcAft>
            </a:pPr>
            <a:r>
              <a:rPr lang="ru-RU" sz="1300" b="1" dirty="0">
                <a:latin typeface="Arial Unicode MS" pitchFamily="34" charset="-128"/>
                <a:ea typeface="Arial Unicode MS" pitchFamily="34" charset="-128"/>
                <a:cs typeface="Aharoni" panose="02010803020104030203" pitchFamily="2" charset="-79"/>
              </a:rPr>
              <a:t>Парковочная зона </a:t>
            </a:r>
          </a:p>
          <a:p>
            <a:endParaRPr lang="ru-RU" sz="900" dirty="0">
              <a:solidFill>
                <a:srgbClr val="53575A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6388" name="Прямоугольник 2"/>
          <p:cNvSpPr>
            <a:spLocks noChangeArrowheads="1"/>
          </p:cNvSpPr>
          <p:nvPr/>
        </p:nvSpPr>
        <p:spPr bwMode="auto">
          <a:xfrm>
            <a:off x="2447925" y="186986"/>
            <a:ext cx="5495925" cy="531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tx1">
                <a:alpha val="39000"/>
              </a:schemeClr>
            </a:outerShdw>
          </a:effectLst>
        </p:spPr>
        <p:txBody>
          <a:bodyPr wrap="square" lIns="68589" tIns="34295" rIns="68589" bIns="34295">
            <a:spAutoFit/>
          </a:bodyPr>
          <a:lstStyle/>
          <a:p>
            <a:pPr algn="ctr"/>
            <a:r>
              <a:rPr lang="ru-RU" altLang="ru-RU" sz="1500" b="1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ФУНКЦИОНАЛЬНОЕ ЗОНИРОВАНИЕ</a:t>
            </a:r>
          </a:p>
          <a:p>
            <a:pPr algn="ctr"/>
            <a:r>
              <a:rPr lang="ru-RU" altLang="ru-RU" sz="1500" b="1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ПРОМЫШЛЕННОГО ТЕХНОПАРКА «ГРАНИТ»</a:t>
            </a:r>
            <a:endParaRPr lang="ru-RU" altLang="ru-RU" sz="1500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A2D699-7046-4BE3-BDCD-59F40643B7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0" y="853426"/>
            <a:ext cx="4060407" cy="436823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7800C10-5782-4557-AB02-79958B8ADF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200" y="2972721"/>
            <a:ext cx="2223663" cy="2095120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0" y="819150"/>
            <a:ext cx="9145588" cy="0"/>
          </a:xfrm>
          <a:prstGeom prst="line">
            <a:avLst/>
          </a:prstGeom>
          <a:ln w="25400">
            <a:solidFill>
              <a:srgbClr val="1B70A5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0" name="Номер слайда 1"/>
          <p:cNvSpPr txBox="1">
            <a:spLocks/>
          </p:cNvSpPr>
          <p:nvPr/>
        </p:nvSpPr>
        <p:spPr>
          <a:xfrm>
            <a:off x="8648700" y="4766414"/>
            <a:ext cx="505127" cy="363785"/>
          </a:xfrm>
          <a:prstGeom prst="rect">
            <a:avLst/>
          </a:prstGeom>
        </p:spPr>
        <p:txBody>
          <a:bodyPr vert="horz" lIns="91458" tIns="45729" rIns="91458" bIns="45729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fld id="{EF5B593B-4CCA-4A40-944F-34041F6D6F3F}" type="slidenum">
              <a:rPr lang="ru-RU" sz="1600" smtClean="0"/>
              <a:pPr marL="0" indent="0">
                <a:buNone/>
                <a:defRPr/>
              </a:pPr>
              <a:t>11</a:t>
            </a:fld>
            <a:endParaRPr lang="ru-RU" sz="1600" dirty="0"/>
          </a:p>
        </p:txBody>
      </p:sp>
      <p:sp>
        <p:nvSpPr>
          <p:cNvPr id="8" name="Объект 4"/>
          <p:cNvSpPr txBox="1">
            <a:spLocks/>
          </p:cNvSpPr>
          <p:nvPr/>
        </p:nvSpPr>
        <p:spPr>
          <a:xfrm>
            <a:off x="745827" y="225582"/>
            <a:ext cx="1778298" cy="36015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defTabSz="914583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145838"/>
                </a:solidFill>
                <a:latin typeface="+mj-lt"/>
                <a:cs typeface="+mn-cs"/>
              </a:rPr>
              <a:t>ПТП «ГРАНИТ»</a:t>
            </a:r>
          </a:p>
        </p:txBody>
      </p:sp>
      <p:pic>
        <p:nvPicPr>
          <p:cNvPr id="9" name="Picture 2" descr="C:\Users\Федченко\Downloads\Лого тип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75" y="67049"/>
            <a:ext cx="605929" cy="677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0861718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Box 8"/>
          <p:cNvSpPr txBox="1">
            <a:spLocks noChangeArrowheads="1"/>
          </p:cNvSpPr>
          <p:nvPr/>
        </p:nvSpPr>
        <p:spPr bwMode="auto">
          <a:xfrm>
            <a:off x="4415810" y="1341955"/>
            <a:ext cx="4518640" cy="4306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9" tIns="34295" rIns="68589" bIns="34295">
            <a:spAutoFit/>
          </a:bodyPr>
          <a:lstStyle/>
          <a:p>
            <a:pPr>
              <a:lnSpc>
                <a:spcPct val="150000"/>
              </a:lnSpc>
              <a:spcAft>
                <a:spcPts val="450"/>
              </a:spcAft>
            </a:pPr>
            <a:r>
              <a:rPr lang="ru-RU" sz="15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 - </a:t>
            </a:r>
            <a:r>
              <a:rPr lang="ru-RU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территория 1 этапа строительства промышленного технопарка  6 га</a:t>
            </a:r>
          </a:p>
          <a:p>
            <a:pPr>
              <a:spcAft>
                <a:spcPts val="900"/>
              </a:spcAft>
            </a:pPr>
            <a:endParaRPr lang="ru-RU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50000"/>
              </a:lnSpc>
              <a:spcAft>
                <a:spcPts val="450"/>
              </a:spcAft>
            </a:pPr>
            <a:r>
              <a:rPr lang="ru-RU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-  территория  2 этапа строительства промышленного технопарка  5 га</a:t>
            </a:r>
            <a:endParaRPr lang="ru-RU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spcAft>
                <a:spcPts val="900"/>
              </a:spcAft>
            </a:pPr>
            <a:endParaRPr lang="ru-RU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endParaRPr lang="ru-RU" dirty="0">
              <a:solidFill>
                <a:srgbClr val="53575A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endParaRPr lang="en-US" sz="900" dirty="0">
              <a:solidFill>
                <a:srgbClr val="53575A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endParaRPr lang="ru-RU" sz="900" dirty="0">
              <a:solidFill>
                <a:srgbClr val="53575A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endParaRPr lang="ru-RU" sz="900" dirty="0">
              <a:solidFill>
                <a:srgbClr val="53575A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endParaRPr lang="ru-RU" sz="900" dirty="0">
              <a:solidFill>
                <a:srgbClr val="53575A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6388" name="Прямоугольник 2"/>
          <p:cNvSpPr>
            <a:spLocks noChangeArrowheads="1"/>
          </p:cNvSpPr>
          <p:nvPr/>
        </p:nvSpPr>
        <p:spPr bwMode="auto">
          <a:xfrm>
            <a:off x="2352674" y="219652"/>
            <a:ext cx="5248275" cy="3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35000"/>
              </a:srgbClr>
            </a:outerShdw>
          </a:effectLst>
        </p:spPr>
        <p:txBody>
          <a:bodyPr wrap="square" lIns="68589" tIns="34295" rIns="68589" bIns="34295">
            <a:spAutoFit/>
          </a:bodyPr>
          <a:lstStyle/>
          <a:p>
            <a:pPr algn="ctr"/>
            <a:r>
              <a:rPr lang="ru-RU" altLang="ru-RU" sz="1500" b="1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ЭТАПЫ СТРОИТЕЛЬСТВА ТЕХНОПАРКА</a:t>
            </a:r>
            <a:endParaRPr lang="ru-RU" altLang="ru-RU" sz="1500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15810" y="1442622"/>
            <a:ext cx="543311" cy="3544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415810" y="3156484"/>
            <a:ext cx="543311" cy="354439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20AF1EC-AEAA-479C-BCDA-9A5A383C9E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26912"/>
            <a:ext cx="4050190" cy="4361232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819150"/>
            <a:ext cx="9145588" cy="0"/>
          </a:xfrm>
          <a:prstGeom prst="line">
            <a:avLst/>
          </a:prstGeom>
          <a:ln w="25400">
            <a:solidFill>
              <a:srgbClr val="1B70A5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0" name="Номер слайда 1"/>
          <p:cNvSpPr txBox="1">
            <a:spLocks/>
          </p:cNvSpPr>
          <p:nvPr/>
        </p:nvSpPr>
        <p:spPr>
          <a:xfrm>
            <a:off x="8648700" y="4766414"/>
            <a:ext cx="505127" cy="363785"/>
          </a:xfrm>
          <a:prstGeom prst="rect">
            <a:avLst/>
          </a:prstGeom>
        </p:spPr>
        <p:txBody>
          <a:bodyPr vert="horz" lIns="91458" tIns="45729" rIns="91458" bIns="45729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fld id="{EF5B593B-4CCA-4A40-944F-34041F6D6F3F}" type="slidenum">
              <a:rPr lang="ru-RU" sz="1600" smtClean="0"/>
              <a:pPr marL="0" indent="0">
                <a:buNone/>
                <a:defRPr/>
              </a:pPr>
              <a:t>12</a:t>
            </a:fld>
            <a:endParaRPr lang="ru-RU" sz="1600" dirty="0"/>
          </a:p>
        </p:txBody>
      </p:sp>
      <p:sp>
        <p:nvSpPr>
          <p:cNvPr id="11" name="Объект 4"/>
          <p:cNvSpPr txBox="1">
            <a:spLocks/>
          </p:cNvSpPr>
          <p:nvPr/>
        </p:nvSpPr>
        <p:spPr>
          <a:xfrm>
            <a:off x="745827" y="225582"/>
            <a:ext cx="1778298" cy="36015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defTabSz="914583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145838"/>
                </a:solidFill>
                <a:latin typeface="+mj-lt"/>
                <a:cs typeface="+mn-cs"/>
              </a:rPr>
              <a:t>ПТП «ГРАНИТ»</a:t>
            </a:r>
          </a:p>
        </p:txBody>
      </p:sp>
      <p:pic>
        <p:nvPicPr>
          <p:cNvPr id="12" name="Picture 2" descr="C:\Users\Федченко\Downloads\Лого тип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75" y="67049"/>
            <a:ext cx="605929" cy="677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0861718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Прямоугольник 2"/>
          <p:cNvSpPr>
            <a:spLocks noChangeArrowheads="1"/>
          </p:cNvSpPr>
          <p:nvPr/>
        </p:nvSpPr>
        <p:spPr bwMode="auto">
          <a:xfrm>
            <a:off x="2381250" y="106953"/>
            <a:ext cx="5324476" cy="531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35000"/>
              </a:srgbClr>
            </a:outerShdw>
          </a:effectLst>
        </p:spPr>
        <p:txBody>
          <a:bodyPr wrap="square" lIns="68589" tIns="34295" rIns="68589" bIns="34295">
            <a:spAutoFit/>
          </a:bodyPr>
          <a:lstStyle/>
          <a:p>
            <a:pPr algn="ctr"/>
            <a:r>
              <a:rPr lang="ru-RU" altLang="ru-RU" sz="1500" b="1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АРХИТЕКТУРНО-ПЛАНИРОВОЧНЫЕ РЕШЕНИЯ</a:t>
            </a:r>
          </a:p>
          <a:p>
            <a:pPr algn="ctr"/>
            <a:r>
              <a:rPr lang="ru-RU" altLang="ru-RU" sz="1500" b="1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ПРОМЫШЛЕННОГО ТЕХНОПАРКА «ГРАНИТ»</a:t>
            </a:r>
            <a:endParaRPr lang="ru-RU" altLang="ru-RU" sz="1500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1E259BB-DD17-4BE2-97B3-D3B4176F31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9"/>
          <a:stretch/>
        </p:blipFill>
        <p:spPr>
          <a:xfrm>
            <a:off x="662411" y="866541"/>
            <a:ext cx="7876011" cy="4147525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0" y="819150"/>
            <a:ext cx="9145588" cy="0"/>
          </a:xfrm>
          <a:prstGeom prst="line">
            <a:avLst/>
          </a:prstGeom>
          <a:ln w="25400">
            <a:solidFill>
              <a:srgbClr val="1B70A5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6" name="Номер слайда 1"/>
          <p:cNvSpPr txBox="1">
            <a:spLocks/>
          </p:cNvSpPr>
          <p:nvPr/>
        </p:nvSpPr>
        <p:spPr>
          <a:xfrm>
            <a:off x="8648700" y="4766414"/>
            <a:ext cx="505127" cy="363785"/>
          </a:xfrm>
          <a:prstGeom prst="rect">
            <a:avLst/>
          </a:prstGeom>
        </p:spPr>
        <p:txBody>
          <a:bodyPr vert="horz" lIns="91458" tIns="45729" rIns="91458" bIns="45729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fld id="{EF5B593B-4CCA-4A40-944F-34041F6D6F3F}" type="slidenum">
              <a:rPr lang="ru-RU" sz="1600" smtClean="0"/>
              <a:pPr marL="0" indent="0">
                <a:buNone/>
                <a:defRPr/>
              </a:pPr>
              <a:t>13</a:t>
            </a:fld>
            <a:endParaRPr lang="ru-RU" sz="1600" dirty="0"/>
          </a:p>
        </p:txBody>
      </p:sp>
      <p:sp>
        <p:nvSpPr>
          <p:cNvPr id="8" name="Объект 4"/>
          <p:cNvSpPr txBox="1">
            <a:spLocks/>
          </p:cNvSpPr>
          <p:nvPr/>
        </p:nvSpPr>
        <p:spPr>
          <a:xfrm>
            <a:off x="745827" y="225582"/>
            <a:ext cx="1778298" cy="36015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defTabSz="914583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145838"/>
                </a:solidFill>
                <a:latin typeface="+mj-lt"/>
                <a:cs typeface="+mn-cs"/>
              </a:rPr>
              <a:t>ПТП «ГРАНИТ»</a:t>
            </a:r>
          </a:p>
        </p:txBody>
      </p:sp>
      <p:pic>
        <p:nvPicPr>
          <p:cNvPr id="9" name="Picture 2" descr="C:\Users\Федченко\Downloads\Лого тип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75" y="67049"/>
            <a:ext cx="605929" cy="677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635240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11"/>
          <p:cNvSpPr txBox="1">
            <a:spLocks noChangeArrowheads="1"/>
          </p:cNvSpPr>
          <p:nvPr/>
        </p:nvSpPr>
        <p:spPr bwMode="auto">
          <a:xfrm>
            <a:off x="5112360" y="903231"/>
            <a:ext cx="3718819" cy="93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9" tIns="34295" rIns="68589" bIns="34295">
            <a:spAutoFit/>
          </a:bodyPr>
          <a:lstStyle/>
          <a:p>
            <a:r>
              <a:rPr lang="ru-RU" sz="1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Центр </a:t>
            </a:r>
            <a:r>
              <a:rPr lang="ru-RU" sz="1600" b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прототипирования</a:t>
            </a:r>
            <a:endParaRPr lang="ru-RU" sz="16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ru-RU" sz="1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электронной промышленности:</a:t>
            </a:r>
            <a:r>
              <a:rPr lang="en-US" sz="1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endParaRPr lang="ru-RU" sz="16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spcAft>
                <a:spcPts val="0"/>
              </a:spcAft>
            </a:pPr>
            <a:r>
              <a:rPr lang="ru-RU" sz="1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</a:t>
            </a:r>
            <a:r>
              <a:rPr lang="en-US" sz="1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</a:t>
            </a:r>
            <a:r>
              <a:rPr lang="ru-RU" sz="1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сканер, 3</a:t>
            </a:r>
            <a:r>
              <a:rPr lang="en-US" sz="1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 </a:t>
            </a:r>
            <a:r>
              <a:rPr lang="ru-RU" sz="1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принтер, испытательные стенды, «чистая комната</a:t>
            </a:r>
            <a:r>
              <a:rPr lang="ru-RU" sz="1200" dirty="0">
                <a:solidFill>
                  <a:srgbClr val="53575A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»</a:t>
            </a:r>
          </a:p>
        </p:txBody>
      </p:sp>
      <p:sp>
        <p:nvSpPr>
          <p:cNvPr id="19459" name="TextBox 12"/>
          <p:cNvSpPr txBox="1">
            <a:spLocks noChangeArrowheads="1"/>
          </p:cNvSpPr>
          <p:nvPr/>
        </p:nvSpPr>
        <p:spPr bwMode="auto">
          <a:xfrm>
            <a:off x="5099953" y="2523350"/>
            <a:ext cx="3827479" cy="111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9" tIns="34295" rIns="68589" bIns="34295">
            <a:spAutoFit/>
          </a:bodyPr>
          <a:lstStyle/>
          <a:p>
            <a:r>
              <a:rPr lang="ru-RU" sz="1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Центр коллективного пользования технологическим оборудованием:</a:t>
            </a:r>
          </a:p>
          <a:p>
            <a:pPr>
              <a:spcAft>
                <a:spcPts val="0"/>
              </a:spcAft>
            </a:pPr>
            <a:r>
              <a:rPr lang="ru-RU" sz="1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установка лазерной резки и раскроя,</a:t>
            </a:r>
          </a:p>
          <a:p>
            <a:pPr>
              <a:spcAft>
                <a:spcPts val="0"/>
              </a:spcAft>
            </a:pPr>
            <a:r>
              <a:rPr lang="ru-RU" sz="1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Обрабатывающие центры, станки с ЧПУ,</a:t>
            </a:r>
          </a:p>
          <a:p>
            <a:pPr>
              <a:spcAft>
                <a:spcPts val="0"/>
              </a:spcAft>
            </a:pPr>
            <a:r>
              <a:rPr lang="ru-RU" sz="1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линия поверхностного монтажа печатных плат</a:t>
            </a:r>
          </a:p>
        </p:txBody>
      </p:sp>
      <p:sp>
        <p:nvSpPr>
          <p:cNvPr id="19460" name="Прямоугольник 2"/>
          <p:cNvSpPr>
            <a:spLocks noChangeArrowheads="1"/>
          </p:cNvSpPr>
          <p:nvPr/>
        </p:nvSpPr>
        <p:spPr bwMode="auto">
          <a:xfrm>
            <a:off x="2143125" y="198401"/>
            <a:ext cx="5762625" cy="531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37000"/>
              </a:srgbClr>
            </a:outerShdw>
          </a:effectLst>
        </p:spPr>
        <p:txBody>
          <a:bodyPr wrap="square" lIns="68589" tIns="34295" rIns="68589" bIns="34295">
            <a:spAutoFit/>
          </a:bodyPr>
          <a:lstStyle/>
          <a:p>
            <a:pPr algn="ctr"/>
            <a:r>
              <a:rPr lang="ru-RU" altLang="ru-RU" sz="1500" b="1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ОБЪЕКТЫ ТЕХНОЛОГИЧЕСКОЙ ИНФРАСТРУКТУРЫ</a:t>
            </a:r>
          </a:p>
          <a:p>
            <a:pPr algn="ctr"/>
            <a:r>
              <a:rPr lang="ru-RU" altLang="ru-RU" sz="1500" b="1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 ПРОМЫШЛЕННОГО ТЕХНОПАРКА «ГРАНИТ»</a:t>
            </a:r>
            <a:endParaRPr lang="ru-RU" altLang="ru-RU" sz="1500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pic>
        <p:nvPicPr>
          <p:cNvPr id="1946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962749"/>
            <a:ext cx="4266825" cy="327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5105665" y="3713925"/>
            <a:ext cx="3725514" cy="126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9" tIns="34295" rIns="68589" bIns="34295">
            <a:spAutoFit/>
          </a:bodyPr>
          <a:lstStyle/>
          <a:p>
            <a:r>
              <a:rPr lang="ru-RU" sz="1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Инжиниринговый Центр:</a:t>
            </a:r>
          </a:p>
          <a:p>
            <a:pPr>
              <a:spcAft>
                <a:spcPts val="0"/>
              </a:spcAft>
            </a:pPr>
            <a:r>
              <a:rPr lang="ru-RU" sz="1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прикладные ИР, маркетинг,</a:t>
            </a:r>
          </a:p>
          <a:p>
            <a:pPr>
              <a:spcAft>
                <a:spcPts val="0"/>
              </a:spcAft>
            </a:pPr>
            <a:r>
              <a:rPr lang="ru-RU" sz="1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опытно-конструкторские разработки,</a:t>
            </a:r>
          </a:p>
          <a:p>
            <a:pPr>
              <a:spcAft>
                <a:spcPts val="0"/>
              </a:spcAft>
            </a:pPr>
            <a:r>
              <a:rPr lang="ru-RU" sz="1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освоение промышленных технологий, оптимизация производства,</a:t>
            </a:r>
          </a:p>
          <a:p>
            <a:pPr>
              <a:spcAft>
                <a:spcPts val="0"/>
              </a:spcAft>
            </a:pPr>
            <a:r>
              <a:rPr lang="ru-RU" sz="1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повышение производительности труда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819150"/>
            <a:ext cx="9145588" cy="0"/>
          </a:xfrm>
          <a:prstGeom prst="line">
            <a:avLst/>
          </a:prstGeom>
          <a:ln w="25400">
            <a:solidFill>
              <a:srgbClr val="1B70A5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5102835" y="1879775"/>
            <a:ext cx="3231917" cy="56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9" tIns="34295" rIns="68589" bIns="34295">
            <a:spAutoFit/>
          </a:bodyPr>
          <a:lstStyle/>
          <a:p>
            <a:r>
              <a:rPr lang="ru-RU" sz="1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Центр коллективного проектирования и САПР</a:t>
            </a:r>
            <a:r>
              <a:rPr lang="en-US" sz="1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endParaRPr lang="ru-RU" sz="16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2" name="Номер слайда 1"/>
          <p:cNvSpPr txBox="1">
            <a:spLocks/>
          </p:cNvSpPr>
          <p:nvPr/>
        </p:nvSpPr>
        <p:spPr>
          <a:xfrm>
            <a:off x="8648700" y="4766414"/>
            <a:ext cx="505127" cy="363785"/>
          </a:xfrm>
          <a:prstGeom prst="rect">
            <a:avLst/>
          </a:prstGeom>
        </p:spPr>
        <p:txBody>
          <a:bodyPr vert="horz" lIns="91458" tIns="45729" rIns="91458" bIns="45729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fld id="{EF5B593B-4CCA-4A40-944F-34041F6D6F3F}" type="slidenum">
              <a:rPr lang="ru-RU" sz="1600" smtClean="0"/>
              <a:pPr marL="0" indent="0">
                <a:buNone/>
                <a:defRPr/>
              </a:pPr>
              <a:t>14</a:t>
            </a:fld>
            <a:endParaRPr lang="ru-RU" sz="1600" dirty="0"/>
          </a:p>
        </p:txBody>
      </p:sp>
      <p:sp>
        <p:nvSpPr>
          <p:cNvPr id="17" name="Объект 4"/>
          <p:cNvSpPr txBox="1">
            <a:spLocks/>
          </p:cNvSpPr>
          <p:nvPr/>
        </p:nvSpPr>
        <p:spPr>
          <a:xfrm>
            <a:off x="745827" y="225582"/>
            <a:ext cx="1778298" cy="36015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defTabSz="914583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145838"/>
                </a:solidFill>
                <a:latin typeface="+mj-lt"/>
                <a:cs typeface="+mn-cs"/>
              </a:rPr>
              <a:t>ПТП «ГРАНИТ»</a:t>
            </a:r>
          </a:p>
        </p:txBody>
      </p:sp>
      <p:pic>
        <p:nvPicPr>
          <p:cNvPr id="18" name="Picture 2" descr="C:\Users\Федченко\Downloads\Лого тип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75" y="67049"/>
            <a:ext cx="605929" cy="677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Прямоугольник 2"/>
          <p:cNvSpPr>
            <a:spLocks noChangeArrowheads="1"/>
          </p:cNvSpPr>
          <p:nvPr/>
        </p:nvSpPr>
        <p:spPr bwMode="auto">
          <a:xfrm>
            <a:off x="2419350" y="166739"/>
            <a:ext cx="5553075" cy="531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39000"/>
              </a:srgbClr>
            </a:outerShdw>
          </a:effectLst>
        </p:spPr>
        <p:txBody>
          <a:bodyPr wrap="square" lIns="68589" tIns="34295" rIns="68589" bIns="34295">
            <a:spAutoFit/>
          </a:bodyPr>
          <a:lstStyle/>
          <a:p>
            <a:pPr algn="ctr"/>
            <a:r>
              <a:rPr lang="ru-RU" altLang="ru-RU" sz="1500" b="1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ПОТЕНЦИАЛЬНЫЕ РЕЗИДЕНТЫ</a:t>
            </a:r>
          </a:p>
          <a:p>
            <a:pPr algn="ctr"/>
            <a:r>
              <a:rPr lang="ru-RU" altLang="ru-RU" sz="1500" b="1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 ПРОМЫШЛЕННОГО ТЕХНОПАРКА  «ГРАНИТ»</a:t>
            </a:r>
            <a:endParaRPr lang="ru-RU" altLang="ru-RU" sz="1500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20581" name="TextBox 6"/>
          <p:cNvSpPr txBox="1">
            <a:spLocks noChangeArrowheads="1"/>
          </p:cNvSpPr>
          <p:nvPr/>
        </p:nvSpPr>
        <p:spPr bwMode="auto">
          <a:xfrm>
            <a:off x="569558" y="4674990"/>
            <a:ext cx="7849963" cy="208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9" tIns="34295" rIns="68589" bIns="34295">
            <a:spAutoFit/>
          </a:bodyPr>
          <a:lstStyle/>
          <a:p>
            <a:endParaRPr lang="ru-RU" sz="900" i="1">
              <a:solidFill>
                <a:srgbClr val="966A4D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6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9104768"/>
              </p:ext>
            </p:extLst>
          </p:nvPr>
        </p:nvGraphicFramePr>
        <p:xfrm>
          <a:off x="367459" y="1111969"/>
          <a:ext cx="8410674" cy="366723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332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28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28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73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73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73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0963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34713"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solidFill>
                            <a:schemeClr val="tx1"/>
                          </a:solidFill>
                          <a:cs typeface="Aharoni" panose="02010803020104030203" pitchFamily="2" charset="-79"/>
                        </a:rPr>
                        <a:t>№ п/п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Arimo" pitchFamily="34" charset="0"/>
                        <a:ea typeface="Arimo" pitchFamily="34" charset="0"/>
                        <a:cs typeface="Aharoni" panose="02010803020104030203" pitchFamily="2" charset="-79"/>
                      </a:endParaRPr>
                    </a:p>
                  </a:txBody>
                  <a:tcPr marL="68592" marR="68592" marT="34301" marB="34301" anchor="ctr">
                    <a:solidFill>
                      <a:srgbClr val="1B70A5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solidFill>
                            <a:schemeClr val="tx1"/>
                          </a:solidFill>
                          <a:cs typeface="Aharoni" panose="02010803020104030203" pitchFamily="2" charset="-79"/>
                        </a:rPr>
                        <a:t>Наименование резидента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Arimo" pitchFamily="34" charset="0"/>
                        <a:ea typeface="Arimo" pitchFamily="34" charset="0"/>
                        <a:cs typeface="Aharoni" panose="02010803020104030203" pitchFamily="2" charset="-79"/>
                      </a:endParaRPr>
                    </a:p>
                  </a:txBody>
                  <a:tcPr marL="68592" marR="68592" marT="34301" marB="34301" anchor="ctr">
                    <a:solidFill>
                      <a:srgbClr val="1B70A5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solidFill>
                            <a:schemeClr val="tx1"/>
                          </a:solidFill>
                          <a:cs typeface="Aharoni" panose="02010803020104030203" pitchFamily="2" charset="-79"/>
                        </a:rPr>
                        <a:t>Основной вид деятельности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Arimo" pitchFamily="34" charset="0"/>
                        <a:ea typeface="Arimo" pitchFamily="34" charset="0"/>
                        <a:cs typeface="Aharoni" panose="02010803020104030203" pitchFamily="2" charset="-79"/>
                      </a:endParaRPr>
                    </a:p>
                  </a:txBody>
                  <a:tcPr marL="68592" marR="68592" marT="34301" marB="34301" anchor="ctr">
                    <a:solidFill>
                      <a:srgbClr val="1B70A5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solidFill>
                            <a:schemeClr val="tx1"/>
                          </a:solidFill>
                          <a:cs typeface="Aharoni" panose="02010803020104030203" pitchFamily="2" charset="-79"/>
                        </a:rPr>
                        <a:t>Номенклатура выпускаемой в парке продукции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Arimo" pitchFamily="34" charset="0"/>
                        <a:ea typeface="Arimo" pitchFamily="34" charset="0"/>
                        <a:cs typeface="Aharoni" panose="02010803020104030203" pitchFamily="2" charset="-79"/>
                      </a:endParaRPr>
                    </a:p>
                  </a:txBody>
                  <a:tcPr marL="68592" marR="68592" marT="34301" marB="34301" anchor="ctr">
                    <a:solidFill>
                      <a:srgbClr val="1B70A5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solidFill>
                            <a:schemeClr val="tx1"/>
                          </a:solidFill>
                          <a:cs typeface="Aharoni" panose="02010803020104030203" pitchFamily="2" charset="-79"/>
                        </a:rPr>
                        <a:t>Занимаемая площадь </a:t>
                      </a:r>
                    </a:p>
                    <a:p>
                      <a:pPr algn="ctr"/>
                      <a:r>
                        <a:rPr lang="ru-RU" sz="900" b="1" dirty="0">
                          <a:solidFill>
                            <a:schemeClr val="tx1"/>
                          </a:solidFill>
                          <a:cs typeface="Aharoni" panose="02010803020104030203" pitchFamily="2" charset="-79"/>
                        </a:rPr>
                        <a:t>в парке, </a:t>
                      </a:r>
                      <a:r>
                        <a:rPr lang="ru-RU" sz="900" b="1" dirty="0" err="1">
                          <a:solidFill>
                            <a:schemeClr val="tx1"/>
                          </a:solidFill>
                          <a:cs typeface="Aharoni" panose="02010803020104030203" pitchFamily="2" charset="-79"/>
                        </a:rPr>
                        <a:t>кв.м</a:t>
                      </a:r>
                      <a:r>
                        <a:rPr lang="ru-RU" sz="900" b="1" dirty="0">
                          <a:solidFill>
                            <a:schemeClr val="tx1"/>
                          </a:solidFill>
                          <a:cs typeface="Aharoni" panose="02010803020104030203" pitchFamily="2" charset="-79"/>
                        </a:rPr>
                        <a:t>.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Arimo" pitchFamily="34" charset="0"/>
                        <a:ea typeface="Arimo" pitchFamily="34" charset="0"/>
                        <a:cs typeface="Aharoni" panose="02010803020104030203" pitchFamily="2" charset="-79"/>
                      </a:endParaRPr>
                    </a:p>
                  </a:txBody>
                  <a:tcPr marL="68592" marR="68592" marT="34301" marB="34301" anchor="ctr">
                    <a:solidFill>
                      <a:srgbClr val="1B70A5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solidFill>
                            <a:schemeClr val="tx1"/>
                          </a:solidFill>
                          <a:cs typeface="Aharoni" panose="02010803020104030203" pitchFamily="2" charset="-79"/>
                        </a:rPr>
                        <a:t>Количество создаваемых рабочих мест </a:t>
                      </a:r>
                    </a:p>
                    <a:p>
                      <a:pPr algn="ctr"/>
                      <a:r>
                        <a:rPr lang="ru-RU" sz="900" b="1" dirty="0">
                          <a:solidFill>
                            <a:schemeClr val="tx1"/>
                          </a:solidFill>
                          <a:cs typeface="Aharoni" panose="02010803020104030203" pitchFamily="2" charset="-79"/>
                        </a:rPr>
                        <a:t>в парке, ед.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Arimo" pitchFamily="34" charset="0"/>
                        <a:ea typeface="Arimo" pitchFamily="34" charset="0"/>
                        <a:cs typeface="Aharoni" panose="02010803020104030203" pitchFamily="2" charset="-79"/>
                      </a:endParaRPr>
                    </a:p>
                  </a:txBody>
                  <a:tcPr marL="68592" marR="68592" marT="34301" marB="34301" anchor="ctr">
                    <a:solidFill>
                      <a:srgbClr val="1B70A5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solidFill>
                            <a:schemeClr val="tx1"/>
                          </a:solidFill>
                          <a:cs typeface="Aharoni" panose="02010803020104030203" pitchFamily="2" charset="-79"/>
                        </a:rPr>
                        <a:t>Результат деятельности резидента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Arimo" pitchFamily="34" charset="0"/>
                        <a:ea typeface="Arimo" pitchFamily="34" charset="0"/>
                        <a:cs typeface="Aharoni" panose="02010803020104030203" pitchFamily="2" charset="-79"/>
                      </a:endParaRPr>
                    </a:p>
                  </a:txBody>
                  <a:tcPr marL="68592" marR="68592" marT="34301" marB="34301" anchor="ctr">
                    <a:solidFill>
                      <a:srgbClr val="1B70A5">
                        <a:alpha val="56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4713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/>
                          </a:solidFill>
                          <a:cs typeface="Aharoni" panose="02010803020104030203" pitchFamily="2" charset="-79"/>
                        </a:rPr>
                        <a:t>1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mo" pitchFamily="34" charset="0"/>
                        <a:ea typeface="Arimo" pitchFamily="34" charset="0"/>
                        <a:cs typeface="Aharoni" panose="02010803020104030203" pitchFamily="2" charset="-79"/>
                      </a:endParaRPr>
                    </a:p>
                  </a:txBody>
                  <a:tcPr marL="68592" marR="68592" marT="34301" marB="34301" anchor="ctr"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1" dirty="0">
                          <a:solidFill>
                            <a:schemeClr val="tx1"/>
                          </a:solidFill>
                          <a:cs typeface="Aharoni" panose="02010803020104030203" pitchFamily="2" charset="-79"/>
                        </a:rPr>
                        <a:t>ООО</a:t>
                      </a:r>
                      <a:r>
                        <a:rPr lang="ru-RU" sz="1100" b="1" baseline="0" dirty="0">
                          <a:solidFill>
                            <a:schemeClr val="tx1"/>
                          </a:solidFill>
                          <a:cs typeface="Aharoni" panose="02010803020104030203" pitchFamily="2" charset="-79"/>
                        </a:rPr>
                        <a:t> «Завод криогенного оборудования»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mo" pitchFamily="34" charset="0"/>
                        <a:ea typeface="Arimo" pitchFamily="34" charset="0"/>
                        <a:cs typeface="Aharoni" panose="02010803020104030203" pitchFamily="2" charset="-79"/>
                      </a:endParaRPr>
                    </a:p>
                  </a:txBody>
                  <a:tcPr marL="68592" marR="68592" marT="34301" marB="34301" anchor="ctr"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cs typeface="Aharoni" panose="02010803020104030203" pitchFamily="2" charset="-79"/>
                        </a:rPr>
                        <a:t>Разработка</a:t>
                      </a:r>
                      <a:r>
                        <a:rPr lang="ru-RU" sz="900" b="1" kern="1200" baseline="0" dirty="0">
                          <a:solidFill>
                            <a:schemeClr val="tx1"/>
                          </a:solidFill>
                          <a:effectLst/>
                          <a:cs typeface="Aharoni" panose="02010803020104030203" pitchFamily="2" charset="-79"/>
                        </a:rPr>
                        <a:t> и выпуск оборудования для получения промышленных газов</a:t>
                      </a:r>
                      <a:endParaRPr lang="ru-RU" sz="900" b="1" kern="1200" dirty="0">
                        <a:solidFill>
                          <a:schemeClr val="tx1"/>
                        </a:solidFill>
                        <a:effectLst/>
                        <a:latin typeface="Arimo" pitchFamily="34" charset="0"/>
                        <a:ea typeface="Arimo" pitchFamily="34" charset="0"/>
                        <a:cs typeface="Aharoni" panose="02010803020104030203" pitchFamily="2" charset="-79"/>
                      </a:endParaRPr>
                    </a:p>
                  </a:txBody>
                  <a:tcPr marL="68592" marR="68592" marT="34301" marB="34301" anchor="ctr"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cs typeface="Aharoni" panose="02010803020104030203" pitchFamily="2" charset="-79"/>
                        </a:rPr>
                        <a:t>Разделительные установки мембранного типа</a:t>
                      </a:r>
                      <a:endParaRPr lang="ru-RU" sz="900" b="1" kern="1200" dirty="0">
                        <a:solidFill>
                          <a:schemeClr val="tx1"/>
                        </a:solidFill>
                        <a:effectLst/>
                        <a:latin typeface="Arimo" pitchFamily="34" charset="0"/>
                        <a:ea typeface="Arimo" pitchFamily="34" charset="0"/>
                        <a:cs typeface="Aharoni" panose="02010803020104030203" pitchFamily="2" charset="-79"/>
                      </a:endParaRPr>
                    </a:p>
                  </a:txBody>
                  <a:tcPr marL="68592" marR="68592" marT="34301" marB="34301" anchor="ctr"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cs typeface="Aharoni" panose="02010803020104030203" pitchFamily="2" charset="-79"/>
                        </a:rPr>
                        <a:t>800</a:t>
                      </a:r>
                      <a:endParaRPr lang="ru-RU" sz="900" b="1" kern="1200" dirty="0">
                        <a:solidFill>
                          <a:schemeClr val="tx1"/>
                        </a:solidFill>
                        <a:effectLst/>
                        <a:latin typeface="Arimo" pitchFamily="34" charset="0"/>
                        <a:ea typeface="Arimo" pitchFamily="34" charset="0"/>
                        <a:cs typeface="Aharoni" panose="02010803020104030203" pitchFamily="2" charset="-79"/>
                      </a:endParaRPr>
                    </a:p>
                  </a:txBody>
                  <a:tcPr marL="68592" marR="68592" marT="34301" marB="34301" anchor="ctr"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cs typeface="Aharoni" panose="02010803020104030203" pitchFamily="2" charset="-79"/>
                        </a:rPr>
                        <a:t>18</a:t>
                      </a:r>
                      <a:endParaRPr lang="ru-RU" sz="900" b="1" kern="1200" dirty="0">
                        <a:solidFill>
                          <a:schemeClr val="tx1"/>
                        </a:solidFill>
                        <a:effectLst/>
                        <a:latin typeface="Arimo" pitchFamily="34" charset="0"/>
                        <a:ea typeface="Arimo" pitchFamily="34" charset="0"/>
                        <a:cs typeface="Aharoni" panose="02010803020104030203" pitchFamily="2" charset="-79"/>
                      </a:endParaRPr>
                    </a:p>
                  </a:txBody>
                  <a:tcPr marL="68592" marR="68592" marT="34301" marB="34301" anchor="ctr"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cs typeface="Aharoni" panose="02010803020104030203" pitchFamily="2" charset="-79"/>
                        </a:rPr>
                        <a:t>Разработка и выпуск новой линейки оборудования</a:t>
                      </a:r>
                      <a:endParaRPr lang="ru-RU" sz="900" b="1" kern="1200" dirty="0">
                        <a:solidFill>
                          <a:schemeClr val="tx1"/>
                        </a:solidFill>
                        <a:effectLst/>
                        <a:latin typeface="Arimo" pitchFamily="34" charset="0"/>
                        <a:ea typeface="Arimo" pitchFamily="34" charset="0"/>
                        <a:cs typeface="Aharoni" panose="02010803020104030203" pitchFamily="2" charset="-79"/>
                      </a:endParaRPr>
                    </a:p>
                  </a:txBody>
                  <a:tcPr marL="68592" marR="68592" marT="34301" marB="34301" anchor="ctr">
                    <a:solidFill>
                      <a:srgbClr val="BAD3E0">
                        <a:alpha val="8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5760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/>
                          </a:solidFill>
                          <a:cs typeface="Aharoni" panose="02010803020104030203" pitchFamily="2" charset="-79"/>
                        </a:rPr>
                        <a:t>2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mo" pitchFamily="34" charset="0"/>
                        <a:ea typeface="Arimo" pitchFamily="34" charset="0"/>
                        <a:cs typeface="Aharoni" panose="02010803020104030203" pitchFamily="2" charset="-79"/>
                      </a:endParaRPr>
                    </a:p>
                  </a:txBody>
                  <a:tcPr marL="68592" marR="68592" marT="34301" marB="34301" anchor="ctr">
                    <a:solidFill>
                      <a:srgbClr val="D2EAF6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1" dirty="0">
                          <a:solidFill>
                            <a:schemeClr val="tx1"/>
                          </a:solidFill>
                          <a:cs typeface="Aharoni" panose="02010803020104030203" pitchFamily="2" charset="-79"/>
                        </a:rPr>
                        <a:t>ООО «Тесла»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mo" pitchFamily="34" charset="0"/>
                        <a:ea typeface="Arimo" pitchFamily="34" charset="0"/>
                        <a:cs typeface="Aharoni" panose="02010803020104030203" pitchFamily="2" charset="-79"/>
                      </a:endParaRPr>
                    </a:p>
                  </a:txBody>
                  <a:tcPr marL="68592" marR="68592" marT="34301" marB="34301" anchor="ctr">
                    <a:solidFill>
                      <a:srgbClr val="D2EAF6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cs typeface="Aharoni" panose="02010803020104030203" pitchFamily="2" charset="-79"/>
                        </a:rPr>
                        <a:t>Разработка производственного</a:t>
                      </a:r>
                      <a:r>
                        <a:rPr lang="ru-RU" sz="900" b="1" kern="1200" baseline="0" dirty="0">
                          <a:solidFill>
                            <a:schemeClr val="tx1"/>
                          </a:solidFill>
                          <a:effectLst/>
                          <a:cs typeface="Aharoni" panose="02010803020104030203" pitchFamily="2" charset="-79"/>
                        </a:rPr>
                        <a:t>  ПО, </a:t>
                      </a:r>
                      <a:r>
                        <a:rPr lang="ru-RU" sz="900" b="1" kern="1200" baseline="0" dirty="0" err="1">
                          <a:solidFill>
                            <a:schemeClr val="tx1"/>
                          </a:solidFill>
                          <a:effectLst/>
                          <a:cs typeface="Aharoni" panose="02010803020104030203" pitchFamily="2" charset="-79"/>
                        </a:rPr>
                        <a:t>цифровизация</a:t>
                      </a:r>
                      <a:r>
                        <a:rPr lang="ru-RU" sz="900" b="1" kern="1200" baseline="0" dirty="0">
                          <a:solidFill>
                            <a:schemeClr val="tx1"/>
                          </a:solidFill>
                          <a:effectLst/>
                          <a:cs typeface="Aharoni" panose="02010803020104030203" pitchFamily="2" charset="-79"/>
                        </a:rPr>
                        <a:t> предприятия,   бизнес-процессов</a:t>
                      </a:r>
                      <a:endParaRPr lang="ru-RU" sz="900" b="1" kern="1200" dirty="0">
                        <a:solidFill>
                          <a:schemeClr val="tx1"/>
                        </a:solidFill>
                        <a:effectLst/>
                        <a:latin typeface="Arimo" pitchFamily="34" charset="0"/>
                        <a:ea typeface="Arimo" pitchFamily="34" charset="0"/>
                        <a:cs typeface="Aharoni" panose="02010803020104030203" pitchFamily="2" charset="-79"/>
                      </a:endParaRPr>
                    </a:p>
                  </a:txBody>
                  <a:tcPr marL="68592" marR="68592" marT="34301" marB="34301" anchor="ctr">
                    <a:solidFill>
                      <a:srgbClr val="D2EAF6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cs typeface="Aharoni" panose="02010803020104030203" pitchFamily="2" charset="-79"/>
                        </a:rPr>
                        <a:t>ПО</a:t>
                      </a:r>
                      <a:endParaRPr lang="ru-RU" sz="900" b="1" kern="1200" dirty="0">
                        <a:solidFill>
                          <a:schemeClr val="tx1"/>
                        </a:solidFill>
                        <a:effectLst/>
                        <a:latin typeface="Arimo" pitchFamily="34" charset="0"/>
                        <a:ea typeface="Arimo" pitchFamily="34" charset="0"/>
                        <a:cs typeface="Aharoni" panose="02010803020104030203" pitchFamily="2" charset="-79"/>
                      </a:endParaRPr>
                    </a:p>
                  </a:txBody>
                  <a:tcPr marL="68592" marR="68592" marT="34301" marB="34301" anchor="ctr">
                    <a:solidFill>
                      <a:srgbClr val="D2EAF6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cs typeface="Aharoni" panose="02010803020104030203" pitchFamily="2" charset="-79"/>
                        </a:rPr>
                        <a:t>120</a:t>
                      </a:r>
                      <a:endParaRPr lang="ru-RU" sz="900" b="1" kern="1200" dirty="0">
                        <a:solidFill>
                          <a:schemeClr val="tx1"/>
                        </a:solidFill>
                        <a:effectLst/>
                        <a:latin typeface="Arimo" pitchFamily="34" charset="0"/>
                        <a:ea typeface="Arimo" pitchFamily="34" charset="0"/>
                        <a:cs typeface="Aharoni" panose="02010803020104030203" pitchFamily="2" charset="-79"/>
                      </a:endParaRPr>
                    </a:p>
                  </a:txBody>
                  <a:tcPr marL="68592" marR="68592" marT="34301" marB="34301" anchor="ctr">
                    <a:solidFill>
                      <a:srgbClr val="D2EAF6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cs typeface="Aharoni" panose="02010803020104030203" pitchFamily="2" charset="-79"/>
                        </a:rPr>
                        <a:t>11</a:t>
                      </a:r>
                      <a:endParaRPr lang="ru-RU" sz="900" b="1" kern="1200" dirty="0">
                        <a:solidFill>
                          <a:schemeClr val="tx1"/>
                        </a:solidFill>
                        <a:effectLst/>
                        <a:latin typeface="Arimo" pitchFamily="34" charset="0"/>
                        <a:ea typeface="Arimo" pitchFamily="34" charset="0"/>
                        <a:cs typeface="Aharoni" panose="02010803020104030203" pitchFamily="2" charset="-79"/>
                      </a:endParaRPr>
                    </a:p>
                  </a:txBody>
                  <a:tcPr marL="68592" marR="68592" marT="34301" marB="34301" anchor="ctr">
                    <a:solidFill>
                      <a:srgbClr val="D2EAF6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cs typeface="Aharoni" panose="02010803020104030203" pitchFamily="2" charset="-79"/>
                        </a:rPr>
                        <a:t>Разработка нового</a:t>
                      </a:r>
                      <a:r>
                        <a:rPr lang="ru-RU" sz="900" b="1" kern="1200" baseline="0" dirty="0">
                          <a:solidFill>
                            <a:schemeClr val="tx1"/>
                          </a:solidFill>
                          <a:effectLst/>
                          <a:cs typeface="Aharoni" panose="02010803020104030203" pitchFamily="2" charset="-79"/>
                        </a:rPr>
                        <a:t> ПО и выпуск   электронных изделий</a:t>
                      </a:r>
                      <a:endParaRPr lang="ru-RU" sz="900" b="1" kern="1200" dirty="0">
                        <a:solidFill>
                          <a:schemeClr val="tx1"/>
                        </a:solidFill>
                        <a:effectLst/>
                        <a:latin typeface="Arimo" pitchFamily="34" charset="0"/>
                        <a:ea typeface="Arimo" pitchFamily="34" charset="0"/>
                        <a:cs typeface="Aharoni" panose="02010803020104030203" pitchFamily="2" charset="-79"/>
                      </a:endParaRPr>
                    </a:p>
                  </a:txBody>
                  <a:tcPr marL="68592" marR="68592" marT="34301" marB="34301" anchor="ctr">
                    <a:solidFill>
                      <a:srgbClr val="D2EAF6">
                        <a:alpha val="6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3666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/>
                          </a:solidFill>
                          <a:cs typeface="Aharoni" panose="02010803020104030203" pitchFamily="2" charset="-79"/>
                        </a:rPr>
                        <a:t>3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mo" pitchFamily="34" charset="0"/>
                        <a:ea typeface="Arimo" pitchFamily="34" charset="0"/>
                        <a:cs typeface="Aharoni" panose="02010803020104030203" pitchFamily="2" charset="-79"/>
                      </a:endParaRPr>
                    </a:p>
                  </a:txBody>
                  <a:tcPr marL="68592" marR="68592" marT="34301" marB="34301" anchor="ctr"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1" dirty="0">
                          <a:solidFill>
                            <a:schemeClr val="tx1"/>
                          </a:solidFill>
                          <a:cs typeface="Aharoni" panose="02010803020104030203" pitchFamily="2" charset="-79"/>
                        </a:rPr>
                        <a:t>ЗАО</a:t>
                      </a:r>
                      <a:r>
                        <a:rPr lang="ru-RU" sz="1100" b="1" baseline="0" dirty="0">
                          <a:solidFill>
                            <a:schemeClr val="tx1"/>
                          </a:solidFill>
                          <a:cs typeface="Aharoni" panose="02010803020104030203" pitchFamily="2" charset="-79"/>
                        </a:rPr>
                        <a:t> «</a:t>
                      </a:r>
                      <a:r>
                        <a:rPr lang="ru-RU" sz="1100" b="1" baseline="0" dirty="0" err="1">
                          <a:solidFill>
                            <a:schemeClr val="tx1"/>
                          </a:solidFill>
                          <a:cs typeface="Aharoni" panose="02010803020104030203" pitchFamily="2" charset="-79"/>
                        </a:rPr>
                        <a:t>Бестек</a:t>
                      </a:r>
                      <a:r>
                        <a:rPr lang="ru-RU" sz="1100" b="1" baseline="0" dirty="0">
                          <a:solidFill>
                            <a:schemeClr val="tx1"/>
                          </a:solidFill>
                          <a:cs typeface="Aharoni" panose="02010803020104030203" pitchFamily="2" charset="-79"/>
                        </a:rPr>
                        <a:t> –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cs typeface="Aharoni" panose="02010803020104030203" pitchFamily="2" charset="-79"/>
                        </a:rPr>
                        <a:t>инжиниринг»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mo" pitchFamily="34" charset="0"/>
                        <a:ea typeface="Arimo" pitchFamily="34" charset="0"/>
                        <a:cs typeface="Aharoni" panose="02010803020104030203" pitchFamily="2" charset="-79"/>
                      </a:endParaRPr>
                    </a:p>
                  </a:txBody>
                  <a:tcPr marL="68592" marR="68592" marT="34301" marB="34301" anchor="ctr"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cs typeface="Aharoni" panose="02010803020104030203" pitchFamily="2" charset="-79"/>
                        </a:rPr>
                        <a:t>Создание оборудования для автоматизации </a:t>
                      </a:r>
                      <a:r>
                        <a:rPr lang="ru-RU" sz="900" b="1" kern="1200" baseline="0" dirty="0">
                          <a:solidFill>
                            <a:schemeClr val="tx1"/>
                          </a:solidFill>
                          <a:effectLst/>
                          <a:cs typeface="Aharoni" panose="02010803020104030203" pitchFamily="2" charset="-79"/>
                        </a:rPr>
                        <a:t> производственных процессов</a:t>
                      </a:r>
                      <a:endParaRPr lang="ru-RU" sz="900" b="1" kern="1200" dirty="0">
                        <a:solidFill>
                          <a:schemeClr val="tx1"/>
                        </a:solidFill>
                        <a:effectLst/>
                        <a:latin typeface="Arimo" pitchFamily="34" charset="0"/>
                        <a:ea typeface="Arimo" pitchFamily="34" charset="0"/>
                        <a:cs typeface="Aharoni" panose="02010803020104030203" pitchFamily="2" charset="-79"/>
                      </a:endParaRPr>
                    </a:p>
                  </a:txBody>
                  <a:tcPr marL="68592" marR="68592" marT="34301" marB="34301" anchor="ctr"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cs typeface="Aharoni" panose="02010803020104030203" pitchFamily="2" charset="-79"/>
                        </a:rPr>
                        <a:t>Автоматические линии  упаковки  и фасовки</a:t>
                      </a:r>
                      <a:endParaRPr lang="ru-RU" sz="900" b="1" kern="1200" dirty="0">
                        <a:solidFill>
                          <a:schemeClr val="tx1"/>
                        </a:solidFill>
                        <a:effectLst/>
                        <a:latin typeface="Arimo" pitchFamily="34" charset="0"/>
                        <a:ea typeface="Arimo" pitchFamily="34" charset="0"/>
                        <a:cs typeface="Aharoni" panose="02010803020104030203" pitchFamily="2" charset="-79"/>
                      </a:endParaRPr>
                    </a:p>
                  </a:txBody>
                  <a:tcPr marL="68592" marR="68592" marT="34301" marB="34301" anchor="ctr"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cs typeface="Aharoni" panose="02010803020104030203" pitchFamily="2" charset="-79"/>
                        </a:rPr>
                        <a:t>1500</a:t>
                      </a:r>
                      <a:endParaRPr lang="ru-RU" sz="900" b="1" kern="1200" dirty="0">
                        <a:solidFill>
                          <a:schemeClr val="tx1"/>
                        </a:solidFill>
                        <a:effectLst/>
                        <a:latin typeface="Arimo" pitchFamily="34" charset="0"/>
                        <a:ea typeface="Arimo" pitchFamily="34" charset="0"/>
                        <a:cs typeface="Aharoni" panose="02010803020104030203" pitchFamily="2" charset="-79"/>
                      </a:endParaRPr>
                    </a:p>
                  </a:txBody>
                  <a:tcPr marL="68592" marR="68592" marT="34301" marB="34301" anchor="ctr"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cs typeface="Aharoni" panose="02010803020104030203" pitchFamily="2" charset="-79"/>
                        </a:rPr>
                        <a:t>35</a:t>
                      </a:r>
                      <a:endParaRPr lang="ru-RU" sz="900" b="1" kern="1200" dirty="0">
                        <a:solidFill>
                          <a:schemeClr val="tx1"/>
                        </a:solidFill>
                        <a:effectLst/>
                        <a:latin typeface="Arimo" pitchFamily="34" charset="0"/>
                        <a:ea typeface="Arimo" pitchFamily="34" charset="0"/>
                        <a:cs typeface="Aharoni" panose="02010803020104030203" pitchFamily="2" charset="-79"/>
                      </a:endParaRPr>
                    </a:p>
                  </a:txBody>
                  <a:tcPr marL="68592" marR="68592" marT="34301" marB="34301" anchor="ctr"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cs typeface="Aharoni" panose="02010803020104030203" pitchFamily="2" charset="-79"/>
                        </a:rPr>
                        <a:t>Разработка и выпуск нового оборудования</a:t>
                      </a:r>
                      <a:endParaRPr lang="ru-RU" sz="900" b="1" kern="1200" dirty="0">
                        <a:solidFill>
                          <a:schemeClr val="tx1"/>
                        </a:solidFill>
                        <a:effectLst/>
                        <a:latin typeface="Arimo" pitchFamily="34" charset="0"/>
                        <a:ea typeface="Arimo" pitchFamily="34" charset="0"/>
                        <a:cs typeface="Aharoni" panose="02010803020104030203" pitchFamily="2" charset="-79"/>
                      </a:endParaRPr>
                    </a:p>
                  </a:txBody>
                  <a:tcPr marL="68592" marR="68592" marT="34301" marB="34301" anchor="ctr">
                    <a:solidFill>
                      <a:srgbClr val="BAD3E0">
                        <a:alpha val="8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3666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/>
                          </a:solidFill>
                          <a:cs typeface="Aharoni" panose="02010803020104030203" pitchFamily="2" charset="-79"/>
                        </a:rPr>
                        <a:t>4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mo" pitchFamily="34" charset="0"/>
                        <a:ea typeface="Arimo" pitchFamily="34" charset="0"/>
                        <a:cs typeface="Aharoni" panose="02010803020104030203" pitchFamily="2" charset="-79"/>
                      </a:endParaRPr>
                    </a:p>
                  </a:txBody>
                  <a:tcPr marL="68592" marR="68592" marT="34301" marB="34301" anchor="ctr">
                    <a:solidFill>
                      <a:srgbClr val="D2EAF6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1" dirty="0">
                          <a:solidFill>
                            <a:schemeClr val="tx1"/>
                          </a:solidFill>
                          <a:cs typeface="Aharoni" panose="02010803020104030203" pitchFamily="2" charset="-79"/>
                        </a:rPr>
                        <a:t>ЗАО</a:t>
                      </a:r>
                      <a:r>
                        <a:rPr lang="ru-RU" sz="1100" b="1" baseline="0" dirty="0">
                          <a:solidFill>
                            <a:schemeClr val="tx1"/>
                          </a:solidFill>
                          <a:cs typeface="Aharoni" panose="02010803020104030203" pitchFamily="2" charset="-79"/>
                        </a:rPr>
                        <a:t> «Фаза»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mo" pitchFamily="34" charset="0"/>
                        <a:ea typeface="Arimo" pitchFamily="34" charset="0"/>
                        <a:cs typeface="Aharoni" panose="02010803020104030203" pitchFamily="2" charset="-79"/>
                      </a:endParaRPr>
                    </a:p>
                  </a:txBody>
                  <a:tcPr marL="68592" marR="68592" marT="34301" marB="34301" anchor="ctr">
                    <a:solidFill>
                      <a:srgbClr val="D2EAF6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cs typeface="Aharoni" panose="02010803020104030203" pitchFamily="2" charset="-79"/>
                        </a:rPr>
                        <a:t>Разработка</a:t>
                      </a:r>
                      <a:r>
                        <a:rPr lang="ru-RU" sz="900" b="1" kern="1200" baseline="0" dirty="0">
                          <a:solidFill>
                            <a:schemeClr val="tx1"/>
                          </a:solidFill>
                          <a:effectLst/>
                          <a:cs typeface="Aharoni" panose="02010803020104030203" pitchFamily="2" charset="-79"/>
                        </a:rPr>
                        <a:t> и создание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baseline="0" dirty="0" err="1">
                          <a:solidFill>
                            <a:schemeClr val="tx1"/>
                          </a:solidFill>
                          <a:effectLst/>
                          <a:cs typeface="Aharoni" panose="02010803020104030203" pitchFamily="2" charset="-79"/>
                        </a:rPr>
                        <a:t>СВЧ-оборудования</a:t>
                      </a:r>
                      <a:endParaRPr lang="ru-RU" sz="900" b="1" kern="1200" dirty="0">
                        <a:solidFill>
                          <a:schemeClr val="tx1"/>
                        </a:solidFill>
                        <a:effectLst/>
                        <a:latin typeface="Arimo" pitchFamily="34" charset="0"/>
                        <a:ea typeface="Arimo" pitchFamily="34" charset="0"/>
                        <a:cs typeface="Aharoni" panose="02010803020104030203" pitchFamily="2" charset="-79"/>
                      </a:endParaRPr>
                    </a:p>
                  </a:txBody>
                  <a:tcPr marL="68592" marR="68592" marT="34301" marB="34301" anchor="ctr">
                    <a:solidFill>
                      <a:srgbClr val="D2EAF6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cs typeface="Aharoni" panose="02010803020104030203" pitchFamily="2" charset="-79"/>
                        </a:rPr>
                        <a:t>Усилители, преобразователи и т.д.</a:t>
                      </a:r>
                      <a:endParaRPr lang="ru-RU" sz="900" b="1" kern="1200" dirty="0">
                        <a:solidFill>
                          <a:schemeClr val="tx1"/>
                        </a:solidFill>
                        <a:effectLst/>
                        <a:latin typeface="Arimo" pitchFamily="34" charset="0"/>
                        <a:ea typeface="Arimo" pitchFamily="34" charset="0"/>
                        <a:cs typeface="Aharoni" panose="02010803020104030203" pitchFamily="2" charset="-79"/>
                      </a:endParaRPr>
                    </a:p>
                  </a:txBody>
                  <a:tcPr marL="68592" marR="68592" marT="34301" marB="34301" anchor="ctr">
                    <a:solidFill>
                      <a:srgbClr val="D2EAF6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cs typeface="Aharoni" panose="02010803020104030203" pitchFamily="2" charset="-79"/>
                        </a:rPr>
                        <a:t>5000</a:t>
                      </a:r>
                      <a:endParaRPr lang="ru-RU" sz="900" b="1" kern="1200" dirty="0">
                        <a:solidFill>
                          <a:schemeClr val="tx1"/>
                        </a:solidFill>
                        <a:effectLst/>
                        <a:latin typeface="Arimo" pitchFamily="34" charset="0"/>
                        <a:ea typeface="Arimo" pitchFamily="34" charset="0"/>
                        <a:cs typeface="Aharoni" panose="02010803020104030203" pitchFamily="2" charset="-79"/>
                      </a:endParaRPr>
                    </a:p>
                  </a:txBody>
                  <a:tcPr marL="68592" marR="68592" marT="34301" marB="34301" anchor="ctr">
                    <a:solidFill>
                      <a:srgbClr val="D2EAF6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cs typeface="Aharoni" panose="02010803020104030203" pitchFamily="2" charset="-79"/>
                        </a:rPr>
                        <a:t>65</a:t>
                      </a:r>
                      <a:endParaRPr lang="ru-RU" sz="900" b="1" kern="1200" dirty="0">
                        <a:solidFill>
                          <a:schemeClr val="tx1"/>
                        </a:solidFill>
                        <a:effectLst/>
                        <a:latin typeface="Arimo" pitchFamily="34" charset="0"/>
                        <a:ea typeface="Arimo" pitchFamily="34" charset="0"/>
                        <a:cs typeface="Aharoni" panose="02010803020104030203" pitchFamily="2" charset="-79"/>
                      </a:endParaRPr>
                    </a:p>
                  </a:txBody>
                  <a:tcPr marL="68592" marR="68592" marT="34301" marB="34301" anchor="ctr">
                    <a:solidFill>
                      <a:srgbClr val="D2EAF6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cs typeface="Aharoni" panose="02010803020104030203" pitchFamily="2" charset="-79"/>
                        </a:rPr>
                        <a:t>Разработка и выпуск </a:t>
                      </a:r>
                      <a:r>
                        <a:rPr lang="ru-RU" sz="900" b="1" kern="1200" dirty="0" err="1">
                          <a:solidFill>
                            <a:schemeClr val="tx1"/>
                          </a:solidFill>
                          <a:effectLst/>
                          <a:cs typeface="Aharoni" panose="02010803020104030203" pitchFamily="2" charset="-79"/>
                        </a:rPr>
                        <a:t>СВЧ-изделий</a:t>
                      </a:r>
                      <a:endParaRPr lang="ru-RU" sz="900" b="1" kern="1200" dirty="0">
                        <a:solidFill>
                          <a:schemeClr val="tx1"/>
                        </a:solidFill>
                        <a:effectLst/>
                        <a:latin typeface="Arimo" pitchFamily="34" charset="0"/>
                        <a:ea typeface="Arimo" pitchFamily="34" charset="0"/>
                        <a:cs typeface="Aharoni" panose="02010803020104030203" pitchFamily="2" charset="-79"/>
                      </a:endParaRPr>
                    </a:p>
                  </a:txBody>
                  <a:tcPr marL="68592" marR="68592" marT="34301" marB="34301" anchor="ctr">
                    <a:solidFill>
                      <a:srgbClr val="D2EAF6">
                        <a:alpha val="6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4713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/>
                          </a:solidFill>
                          <a:cs typeface="Aharoni" panose="02010803020104030203" pitchFamily="2" charset="-79"/>
                        </a:rPr>
                        <a:t>5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mo" pitchFamily="34" charset="0"/>
                        <a:ea typeface="Arimo" pitchFamily="34" charset="0"/>
                        <a:cs typeface="Aharoni" panose="02010803020104030203" pitchFamily="2" charset="-79"/>
                      </a:endParaRPr>
                    </a:p>
                  </a:txBody>
                  <a:tcPr marL="68592" marR="68592" marT="34301" marB="34301" anchor="ctr"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1" dirty="0">
                          <a:solidFill>
                            <a:schemeClr val="tx1"/>
                          </a:solidFill>
                          <a:cs typeface="Aharoni" panose="02010803020104030203" pitchFamily="2" charset="-79"/>
                        </a:rPr>
                        <a:t>ООО</a:t>
                      </a:r>
                      <a:r>
                        <a:rPr lang="ru-RU" sz="1100" b="1" baseline="0" dirty="0">
                          <a:solidFill>
                            <a:schemeClr val="tx1"/>
                          </a:solidFill>
                          <a:cs typeface="Aharoni" panose="02010803020104030203" pitchFamily="2" charset="-79"/>
                        </a:rPr>
                        <a:t> «Сапфир»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mo" pitchFamily="34" charset="0"/>
                        <a:ea typeface="Arimo" pitchFamily="34" charset="0"/>
                        <a:cs typeface="Aharoni" panose="02010803020104030203" pitchFamily="2" charset="-79"/>
                      </a:endParaRPr>
                    </a:p>
                  </a:txBody>
                  <a:tcPr marL="68592" marR="68592" marT="34301" marB="34301" anchor="ctr"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cs typeface="Aharoni" panose="02010803020104030203" pitchFamily="2" charset="-79"/>
                        </a:rPr>
                        <a:t>Разработка и выпуск  опытных серий электроприводов</a:t>
                      </a:r>
                      <a:endParaRPr lang="ru-RU" sz="900" b="1" kern="1200" dirty="0">
                        <a:solidFill>
                          <a:schemeClr val="tx1"/>
                        </a:solidFill>
                        <a:effectLst/>
                        <a:latin typeface="Arimo" pitchFamily="34" charset="0"/>
                        <a:ea typeface="Arimo" pitchFamily="34" charset="0"/>
                        <a:cs typeface="Aharoni" panose="02010803020104030203" pitchFamily="2" charset="-79"/>
                      </a:endParaRPr>
                    </a:p>
                  </a:txBody>
                  <a:tcPr marL="68592" marR="68592" marT="34301" marB="34301" anchor="ctr"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 err="1">
                          <a:solidFill>
                            <a:schemeClr val="tx1"/>
                          </a:solidFill>
                          <a:effectLst/>
                          <a:cs typeface="Aharoni" panose="02010803020104030203" pitchFamily="2" charset="-79"/>
                        </a:rPr>
                        <a:t>Вентильно-индукторные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cs typeface="Aharoni" panose="02010803020104030203" pitchFamily="2" charset="-79"/>
                        </a:rPr>
                        <a:t> двигатели, генераторы</a:t>
                      </a:r>
                      <a:endParaRPr lang="ru-RU" sz="900" b="1" kern="1200" dirty="0">
                        <a:solidFill>
                          <a:schemeClr val="tx1"/>
                        </a:solidFill>
                        <a:effectLst/>
                        <a:latin typeface="Arimo" pitchFamily="34" charset="0"/>
                        <a:ea typeface="Arimo" pitchFamily="34" charset="0"/>
                        <a:cs typeface="Aharoni" panose="02010803020104030203" pitchFamily="2" charset="-79"/>
                      </a:endParaRPr>
                    </a:p>
                  </a:txBody>
                  <a:tcPr marL="68592" marR="68592" marT="34301" marB="34301" anchor="ctr"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cs typeface="Aharoni" panose="02010803020104030203" pitchFamily="2" charset="-79"/>
                        </a:rPr>
                        <a:t>1000</a:t>
                      </a:r>
                      <a:endParaRPr lang="ru-RU" sz="900" b="1" kern="1200" dirty="0">
                        <a:solidFill>
                          <a:schemeClr val="tx1"/>
                        </a:solidFill>
                        <a:effectLst/>
                        <a:latin typeface="Arimo" pitchFamily="34" charset="0"/>
                        <a:ea typeface="Arimo" pitchFamily="34" charset="0"/>
                        <a:cs typeface="Aharoni" panose="02010803020104030203" pitchFamily="2" charset="-79"/>
                      </a:endParaRPr>
                    </a:p>
                  </a:txBody>
                  <a:tcPr marL="68592" marR="68592" marT="34301" marB="34301" anchor="ctr"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cs typeface="Aharoni" panose="02010803020104030203" pitchFamily="2" charset="-79"/>
                        </a:rPr>
                        <a:t>30</a:t>
                      </a:r>
                      <a:endParaRPr lang="ru-RU" sz="900" b="1" kern="1200" dirty="0">
                        <a:solidFill>
                          <a:schemeClr val="tx1"/>
                        </a:solidFill>
                        <a:effectLst/>
                        <a:latin typeface="Arimo" pitchFamily="34" charset="0"/>
                        <a:ea typeface="Arimo" pitchFamily="34" charset="0"/>
                        <a:cs typeface="Aharoni" panose="02010803020104030203" pitchFamily="2" charset="-79"/>
                      </a:endParaRPr>
                    </a:p>
                  </a:txBody>
                  <a:tcPr marL="68592" marR="68592" marT="34301" marB="34301" anchor="ctr"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cs typeface="Aharoni" panose="02010803020104030203" pitchFamily="2" charset="-79"/>
                        </a:rPr>
                        <a:t>Разработка и выпуск  новых ВИД и ВИП</a:t>
                      </a:r>
                      <a:endParaRPr lang="ru-RU" sz="900" b="1" kern="1200" dirty="0">
                        <a:solidFill>
                          <a:schemeClr val="tx1"/>
                        </a:solidFill>
                        <a:effectLst/>
                        <a:latin typeface="Arimo" pitchFamily="34" charset="0"/>
                        <a:ea typeface="Arimo" pitchFamily="34" charset="0"/>
                        <a:cs typeface="Aharoni" panose="02010803020104030203" pitchFamily="2" charset="-79"/>
                      </a:endParaRPr>
                    </a:p>
                  </a:txBody>
                  <a:tcPr marL="68592" marR="68592" marT="34301" marB="34301" anchor="ctr">
                    <a:solidFill>
                      <a:srgbClr val="BAD3E0">
                        <a:alpha val="8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10" name="Прямая соединительная линия 9"/>
          <p:cNvCxnSpPr/>
          <p:nvPr/>
        </p:nvCxnSpPr>
        <p:spPr>
          <a:xfrm>
            <a:off x="0" y="819150"/>
            <a:ext cx="9145588" cy="0"/>
          </a:xfrm>
          <a:prstGeom prst="line">
            <a:avLst/>
          </a:prstGeom>
          <a:ln w="25400">
            <a:solidFill>
              <a:srgbClr val="1B70A5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1" name="Номер слайда 1"/>
          <p:cNvSpPr txBox="1">
            <a:spLocks/>
          </p:cNvSpPr>
          <p:nvPr/>
        </p:nvSpPr>
        <p:spPr>
          <a:xfrm>
            <a:off x="8648700" y="4766414"/>
            <a:ext cx="505127" cy="363785"/>
          </a:xfrm>
          <a:prstGeom prst="rect">
            <a:avLst/>
          </a:prstGeom>
        </p:spPr>
        <p:txBody>
          <a:bodyPr vert="horz" lIns="91458" tIns="45729" rIns="91458" bIns="45729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fld id="{EF5B593B-4CCA-4A40-944F-34041F6D6F3F}" type="slidenum">
              <a:rPr lang="ru-RU" sz="1600" smtClean="0"/>
              <a:pPr marL="0" indent="0">
                <a:buNone/>
                <a:defRPr/>
              </a:pPr>
              <a:t>15</a:t>
            </a:fld>
            <a:endParaRPr lang="ru-RU" sz="1600" dirty="0"/>
          </a:p>
        </p:txBody>
      </p:sp>
      <p:sp>
        <p:nvSpPr>
          <p:cNvPr id="7" name="Объект 4"/>
          <p:cNvSpPr txBox="1">
            <a:spLocks/>
          </p:cNvSpPr>
          <p:nvPr/>
        </p:nvSpPr>
        <p:spPr>
          <a:xfrm>
            <a:off x="745827" y="225582"/>
            <a:ext cx="1778298" cy="36015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defTabSz="914583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145838"/>
                </a:solidFill>
                <a:latin typeface="+mj-lt"/>
                <a:cs typeface="+mn-cs"/>
              </a:rPr>
              <a:t>ПТП «ГРАНИТ»</a:t>
            </a:r>
          </a:p>
        </p:txBody>
      </p:sp>
      <p:pic>
        <p:nvPicPr>
          <p:cNvPr id="8" name="Picture 2" descr="C:\Users\Федченко\Downloads\Лого тип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75" y="67049"/>
            <a:ext cx="605929" cy="677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025255"/>
              </p:ext>
            </p:extLst>
          </p:nvPr>
        </p:nvGraphicFramePr>
        <p:xfrm>
          <a:off x="350429" y="1105620"/>
          <a:ext cx="8550357" cy="361956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338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12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12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84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78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101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1751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73787"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solidFill>
                            <a:schemeClr val="tx1"/>
                          </a:solidFill>
                          <a:latin typeface="+mn-lt"/>
                          <a:ea typeface="Arimo" pitchFamily="34" charset="0"/>
                          <a:cs typeface="Arimo" pitchFamily="34" charset="0"/>
                        </a:rPr>
                        <a:t>№ п/п</a:t>
                      </a:r>
                    </a:p>
                  </a:txBody>
                  <a:tcPr marL="68592" marR="68592" marT="34301" marB="34301" anchor="ctr">
                    <a:solidFill>
                      <a:srgbClr val="1B70A5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solidFill>
                            <a:schemeClr val="tx1"/>
                          </a:solidFill>
                          <a:latin typeface="+mn-lt"/>
                          <a:ea typeface="Arimo" pitchFamily="34" charset="0"/>
                          <a:cs typeface="Arimo" pitchFamily="34" charset="0"/>
                        </a:rPr>
                        <a:t>Наименование резидента</a:t>
                      </a:r>
                    </a:p>
                  </a:txBody>
                  <a:tcPr marL="68592" marR="68592" marT="34301" marB="34301" anchor="ctr">
                    <a:solidFill>
                      <a:srgbClr val="1B70A5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solidFill>
                            <a:schemeClr val="tx1"/>
                          </a:solidFill>
                          <a:latin typeface="+mn-lt"/>
                          <a:ea typeface="Arimo" pitchFamily="34" charset="0"/>
                          <a:cs typeface="Arimo" pitchFamily="34" charset="0"/>
                        </a:rPr>
                        <a:t>Основной вид деятельности</a:t>
                      </a:r>
                    </a:p>
                  </a:txBody>
                  <a:tcPr marL="68592" marR="68592" marT="34301" marB="34301" anchor="ctr">
                    <a:solidFill>
                      <a:srgbClr val="1B70A5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solidFill>
                            <a:schemeClr val="tx1"/>
                          </a:solidFill>
                          <a:latin typeface="+mn-lt"/>
                          <a:ea typeface="Arimo" pitchFamily="34" charset="0"/>
                          <a:cs typeface="Arimo" pitchFamily="34" charset="0"/>
                        </a:rPr>
                        <a:t>Номенклатура выпускаемой в парке продукции</a:t>
                      </a:r>
                    </a:p>
                  </a:txBody>
                  <a:tcPr marL="68592" marR="68592" marT="34301" marB="34301" anchor="ctr">
                    <a:solidFill>
                      <a:srgbClr val="1B70A5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solidFill>
                            <a:schemeClr val="tx1"/>
                          </a:solidFill>
                          <a:latin typeface="+mn-lt"/>
                          <a:ea typeface="Arimo" pitchFamily="34" charset="0"/>
                          <a:cs typeface="Arimo" pitchFamily="34" charset="0"/>
                        </a:rPr>
                        <a:t>Занимаемая площадь </a:t>
                      </a:r>
                    </a:p>
                    <a:p>
                      <a:pPr algn="ctr"/>
                      <a:r>
                        <a:rPr lang="ru-RU" sz="900" b="1" dirty="0">
                          <a:solidFill>
                            <a:schemeClr val="tx1"/>
                          </a:solidFill>
                          <a:latin typeface="+mn-lt"/>
                          <a:ea typeface="Arimo" pitchFamily="34" charset="0"/>
                          <a:cs typeface="Arimo" pitchFamily="34" charset="0"/>
                        </a:rPr>
                        <a:t>в парке, </a:t>
                      </a:r>
                      <a:r>
                        <a:rPr lang="ru-RU" sz="900" b="1" dirty="0" err="1">
                          <a:solidFill>
                            <a:schemeClr val="tx1"/>
                          </a:solidFill>
                          <a:latin typeface="+mn-lt"/>
                          <a:ea typeface="Arimo" pitchFamily="34" charset="0"/>
                          <a:cs typeface="Arimo" pitchFamily="34" charset="0"/>
                        </a:rPr>
                        <a:t>кв.м</a:t>
                      </a:r>
                      <a:r>
                        <a:rPr lang="ru-RU" sz="900" b="1" dirty="0">
                          <a:solidFill>
                            <a:schemeClr val="tx1"/>
                          </a:solidFill>
                          <a:latin typeface="+mn-lt"/>
                          <a:ea typeface="Arimo" pitchFamily="34" charset="0"/>
                          <a:cs typeface="Arimo" pitchFamily="34" charset="0"/>
                        </a:rPr>
                        <a:t>.</a:t>
                      </a:r>
                    </a:p>
                  </a:txBody>
                  <a:tcPr marL="68592" marR="68592" marT="34301" marB="34301" anchor="ctr">
                    <a:solidFill>
                      <a:srgbClr val="1B70A5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solidFill>
                            <a:schemeClr val="tx1"/>
                          </a:solidFill>
                          <a:latin typeface="+mn-lt"/>
                          <a:ea typeface="Arimo" pitchFamily="34" charset="0"/>
                          <a:cs typeface="Arimo" pitchFamily="34" charset="0"/>
                        </a:rPr>
                        <a:t>Количество создаваемых рабочих мест </a:t>
                      </a:r>
                    </a:p>
                    <a:p>
                      <a:pPr algn="ctr"/>
                      <a:r>
                        <a:rPr lang="ru-RU" sz="900" b="1" dirty="0">
                          <a:solidFill>
                            <a:schemeClr val="tx1"/>
                          </a:solidFill>
                          <a:latin typeface="+mn-lt"/>
                          <a:ea typeface="Arimo" pitchFamily="34" charset="0"/>
                          <a:cs typeface="Arimo" pitchFamily="34" charset="0"/>
                        </a:rPr>
                        <a:t>в парке, ед.</a:t>
                      </a:r>
                    </a:p>
                  </a:txBody>
                  <a:tcPr marL="68592" marR="68592" marT="34301" marB="34301" anchor="ctr">
                    <a:solidFill>
                      <a:srgbClr val="1B70A5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solidFill>
                            <a:schemeClr val="tx1"/>
                          </a:solidFill>
                          <a:latin typeface="+mn-lt"/>
                          <a:ea typeface="Arimo" pitchFamily="34" charset="0"/>
                          <a:cs typeface="Arimo" pitchFamily="34" charset="0"/>
                        </a:rPr>
                        <a:t>Результат деятельности резидента*</a:t>
                      </a:r>
                    </a:p>
                  </a:txBody>
                  <a:tcPr marL="68592" marR="68592" marT="34301" marB="34301" anchor="ctr">
                    <a:solidFill>
                      <a:srgbClr val="1B70A5">
                        <a:alpha val="56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0600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+mn-lt"/>
                          <a:ea typeface="Arimo" pitchFamily="34" charset="0"/>
                          <a:cs typeface="Arimo" pitchFamily="34" charset="0"/>
                        </a:rPr>
                        <a:t>6</a:t>
                      </a:r>
                    </a:p>
                  </a:txBody>
                  <a:tcPr marL="68592" marR="68592" marT="34301" marB="34301" anchor="ctr"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+mn-lt"/>
                          <a:ea typeface="Arimo" pitchFamily="34" charset="0"/>
                          <a:cs typeface="Arimo" pitchFamily="34" charset="0"/>
                        </a:rPr>
                        <a:t>ООО</a:t>
                      </a:r>
                      <a:r>
                        <a:rPr lang="ru-RU" sz="1100" b="1" baseline="0" dirty="0">
                          <a:solidFill>
                            <a:schemeClr val="tx1"/>
                          </a:solidFill>
                          <a:latin typeface="+mn-lt"/>
                          <a:ea typeface="Arimo" pitchFamily="34" charset="0"/>
                          <a:cs typeface="Arimo" pitchFamily="34" charset="0"/>
                        </a:rPr>
                        <a:t> «</a:t>
                      </a:r>
                      <a:r>
                        <a:rPr lang="ru-RU" sz="1100" b="1" baseline="0" dirty="0" err="1">
                          <a:solidFill>
                            <a:schemeClr val="tx1"/>
                          </a:solidFill>
                          <a:latin typeface="+mn-lt"/>
                          <a:ea typeface="Arimo" pitchFamily="34" charset="0"/>
                          <a:cs typeface="Arimo" pitchFamily="34" charset="0"/>
                        </a:rPr>
                        <a:t>Сельсофт</a:t>
                      </a:r>
                      <a:r>
                        <a:rPr lang="ru-RU" sz="1100" b="1" baseline="0" dirty="0">
                          <a:solidFill>
                            <a:schemeClr val="tx1"/>
                          </a:solidFill>
                          <a:latin typeface="+mn-lt"/>
                          <a:ea typeface="Arimo" pitchFamily="34" charset="0"/>
                          <a:cs typeface="Arimo" pitchFamily="34" charset="0"/>
                        </a:rPr>
                        <a:t>»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+mn-lt"/>
                        <a:ea typeface="Arimo" pitchFamily="34" charset="0"/>
                        <a:cs typeface="Arimo" pitchFamily="34" charset="0"/>
                      </a:endParaRPr>
                    </a:p>
                  </a:txBody>
                  <a:tcPr marL="68592" marR="68592" marT="34301" marB="34301" anchor="ctr"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mo" pitchFamily="34" charset="0"/>
                          <a:cs typeface="Arimo" pitchFamily="34" charset="0"/>
                        </a:rPr>
                        <a:t>Разработка</a:t>
                      </a:r>
                      <a:r>
                        <a:rPr lang="ru-RU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mo" pitchFamily="34" charset="0"/>
                          <a:cs typeface="Arimo" pitchFamily="34" charset="0"/>
                        </a:rPr>
                        <a:t> и выпуск систем связи</a:t>
                      </a:r>
                      <a:endParaRPr lang="ru-RU" sz="9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Arimo" pitchFamily="34" charset="0"/>
                        <a:cs typeface="Arimo" pitchFamily="34" charset="0"/>
                      </a:endParaRPr>
                    </a:p>
                  </a:txBody>
                  <a:tcPr marL="68592" marR="68592" marT="34301" marB="34301" anchor="ctr"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mo" pitchFamily="34" charset="0"/>
                          <a:cs typeface="Arimo" pitchFamily="34" charset="0"/>
                        </a:rPr>
                        <a:t>Оборудование связи для речных судов</a:t>
                      </a:r>
                    </a:p>
                  </a:txBody>
                  <a:tcPr marL="68592" marR="68592" marT="34301" marB="34301" anchor="ctr"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mo" pitchFamily="34" charset="0"/>
                          <a:cs typeface="Arimo" pitchFamily="34" charset="0"/>
                        </a:rPr>
                        <a:t>1300</a:t>
                      </a:r>
                    </a:p>
                  </a:txBody>
                  <a:tcPr marL="68592" marR="68592" marT="34301" marB="34301" anchor="ctr"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mo" pitchFamily="34" charset="0"/>
                          <a:cs typeface="Arimo" pitchFamily="34" charset="0"/>
                        </a:rPr>
                        <a:t>28</a:t>
                      </a:r>
                    </a:p>
                  </a:txBody>
                  <a:tcPr marL="68592" marR="68592" marT="34301" marB="34301" anchor="ctr"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mo" pitchFamily="34" charset="0"/>
                          <a:cs typeface="Arimo" pitchFamily="34" charset="0"/>
                        </a:rPr>
                        <a:t>Разработка и выпуск  новых систем связи</a:t>
                      </a:r>
                    </a:p>
                  </a:txBody>
                  <a:tcPr marL="68592" marR="68592" marT="34301" marB="34301" anchor="ctr">
                    <a:solidFill>
                      <a:srgbClr val="BAD3E0">
                        <a:alpha val="8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3070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+mn-lt"/>
                          <a:ea typeface="Arimo" pitchFamily="34" charset="0"/>
                          <a:cs typeface="Arimo" pitchFamily="34" charset="0"/>
                        </a:rPr>
                        <a:t>7</a:t>
                      </a:r>
                    </a:p>
                  </a:txBody>
                  <a:tcPr marL="68592" marR="68592" marT="34301" marB="34301" anchor="ctr">
                    <a:solidFill>
                      <a:srgbClr val="D2EAF6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+mn-lt"/>
                          <a:ea typeface="Arimo" pitchFamily="34" charset="0"/>
                          <a:cs typeface="Arimo" pitchFamily="34" charset="0"/>
                        </a:rPr>
                        <a:t>ООО «</a:t>
                      </a:r>
                      <a:r>
                        <a:rPr lang="ru-RU" sz="1100" b="1" dirty="0" err="1">
                          <a:solidFill>
                            <a:schemeClr val="tx1"/>
                          </a:solidFill>
                          <a:latin typeface="+mn-lt"/>
                          <a:ea typeface="Arimo" pitchFamily="34" charset="0"/>
                          <a:cs typeface="Arimo" pitchFamily="34" charset="0"/>
                        </a:rPr>
                        <a:t>Геро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+mn-lt"/>
                          <a:ea typeface="Arimo" pitchFamily="34" charset="0"/>
                          <a:cs typeface="Arimo" pitchFamily="34" charset="0"/>
                        </a:rPr>
                        <a:t>»</a:t>
                      </a:r>
                    </a:p>
                  </a:txBody>
                  <a:tcPr marL="68592" marR="68592" marT="34301" marB="34301" anchor="ctr">
                    <a:solidFill>
                      <a:srgbClr val="D2EAF6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mo" pitchFamily="34" charset="0"/>
                          <a:cs typeface="Arimo" pitchFamily="34" charset="0"/>
                        </a:rPr>
                        <a:t>Разработка систем безопасности</a:t>
                      </a:r>
                    </a:p>
                  </a:txBody>
                  <a:tcPr marL="68592" marR="68592" marT="34301" marB="34301" anchor="ctr">
                    <a:solidFill>
                      <a:srgbClr val="D2EAF6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mo" pitchFamily="34" charset="0"/>
                          <a:cs typeface="Arimo" pitchFamily="34" charset="0"/>
                        </a:rPr>
                        <a:t>Гарнитура систем безопасности</a:t>
                      </a:r>
                    </a:p>
                  </a:txBody>
                  <a:tcPr marL="68592" marR="68592" marT="34301" marB="34301" anchor="ctr">
                    <a:solidFill>
                      <a:srgbClr val="D2EAF6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mo" pitchFamily="34" charset="0"/>
                          <a:cs typeface="Arimo" pitchFamily="34" charset="0"/>
                        </a:rPr>
                        <a:t>800</a:t>
                      </a:r>
                    </a:p>
                  </a:txBody>
                  <a:tcPr marL="68592" marR="68592" marT="34301" marB="34301" anchor="ctr">
                    <a:solidFill>
                      <a:srgbClr val="D2EAF6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mo" pitchFamily="34" charset="0"/>
                          <a:cs typeface="Arimo" pitchFamily="34" charset="0"/>
                        </a:rPr>
                        <a:t>12</a:t>
                      </a:r>
                    </a:p>
                  </a:txBody>
                  <a:tcPr marL="68592" marR="68592" marT="34301" marB="34301" anchor="ctr">
                    <a:solidFill>
                      <a:srgbClr val="D2EAF6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mo" pitchFamily="34" charset="0"/>
                          <a:cs typeface="Arimo" pitchFamily="34" charset="0"/>
                        </a:rPr>
                        <a:t>Разработка </a:t>
                      </a:r>
                      <a:r>
                        <a:rPr lang="ru-RU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mo" pitchFamily="34" charset="0"/>
                          <a:cs typeface="Arimo" pitchFamily="34" charset="0"/>
                        </a:rPr>
                        <a:t>электронных изделий</a:t>
                      </a:r>
                      <a:endParaRPr lang="ru-RU" sz="9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Arimo" pitchFamily="34" charset="0"/>
                        <a:cs typeface="Arimo" pitchFamily="34" charset="0"/>
                      </a:endParaRPr>
                    </a:p>
                  </a:txBody>
                  <a:tcPr marL="68592" marR="68592" marT="34301" marB="34301" anchor="ctr">
                    <a:solidFill>
                      <a:srgbClr val="D2EAF6">
                        <a:alpha val="6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4094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+mn-lt"/>
                          <a:ea typeface="Arimo" pitchFamily="34" charset="0"/>
                          <a:cs typeface="Arimo" pitchFamily="34" charset="0"/>
                        </a:rPr>
                        <a:t>8</a:t>
                      </a:r>
                    </a:p>
                  </a:txBody>
                  <a:tcPr marL="68592" marR="68592" marT="34301" marB="34301" anchor="ctr"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+mn-lt"/>
                          <a:ea typeface="Arimo" pitchFamily="34" charset="0"/>
                          <a:cs typeface="Arimo" pitchFamily="34" charset="0"/>
                        </a:rPr>
                        <a:t>ООО «</a:t>
                      </a:r>
                      <a:r>
                        <a:rPr lang="ru-RU" sz="1100" b="1" dirty="0" err="1">
                          <a:solidFill>
                            <a:schemeClr val="tx1"/>
                          </a:solidFill>
                          <a:latin typeface="+mn-lt"/>
                          <a:ea typeface="Arimo" pitchFamily="34" charset="0"/>
                          <a:cs typeface="Arimo" pitchFamily="34" charset="0"/>
                        </a:rPr>
                        <a:t>Статера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+mn-lt"/>
                          <a:ea typeface="Arimo" pitchFamily="34" charset="0"/>
                          <a:cs typeface="Arimo" pitchFamily="34" charset="0"/>
                        </a:rPr>
                        <a:t>»</a:t>
                      </a:r>
                    </a:p>
                  </a:txBody>
                  <a:tcPr marL="68592" marR="68592" marT="34301" marB="34301" anchor="ctr"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mo" pitchFamily="34" charset="0"/>
                          <a:cs typeface="Arimo" pitchFamily="34" charset="0"/>
                        </a:rPr>
                        <a:t>Создание оборудования для автоматизации </a:t>
                      </a:r>
                      <a:r>
                        <a:rPr lang="ru-RU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mo" pitchFamily="34" charset="0"/>
                          <a:cs typeface="Arimo" pitchFamily="34" charset="0"/>
                        </a:rPr>
                        <a:t>процессов взвешивания</a:t>
                      </a:r>
                      <a:endParaRPr lang="ru-RU" sz="9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Arimo" pitchFamily="34" charset="0"/>
                        <a:cs typeface="Arimo" pitchFamily="34" charset="0"/>
                      </a:endParaRPr>
                    </a:p>
                  </a:txBody>
                  <a:tcPr marL="68592" marR="68592" marT="34301" marB="34301" anchor="ctr"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mo" pitchFamily="34" charset="0"/>
                          <a:cs typeface="Arimo" pitchFamily="34" charset="0"/>
                        </a:rPr>
                        <a:t>Автоматические комплексы взвешивания</a:t>
                      </a:r>
                    </a:p>
                  </a:txBody>
                  <a:tcPr marL="68592" marR="68592" marT="34301" marB="34301" anchor="ctr"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mo" pitchFamily="34" charset="0"/>
                          <a:cs typeface="Arimo" pitchFamily="34" charset="0"/>
                        </a:rPr>
                        <a:t>500</a:t>
                      </a:r>
                    </a:p>
                  </a:txBody>
                  <a:tcPr marL="68592" marR="68592" marT="34301" marB="34301" anchor="ctr"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mo" pitchFamily="34" charset="0"/>
                          <a:cs typeface="Arimo" pitchFamily="34" charset="0"/>
                        </a:rPr>
                        <a:t>9</a:t>
                      </a:r>
                    </a:p>
                  </a:txBody>
                  <a:tcPr marL="68592" marR="68592" marT="34301" marB="34301" anchor="ctr"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mo" pitchFamily="34" charset="0"/>
                          <a:cs typeface="Arimo" pitchFamily="34" charset="0"/>
                        </a:rPr>
                        <a:t>Разработка и выпуск весового оборудования</a:t>
                      </a:r>
                    </a:p>
                  </a:txBody>
                  <a:tcPr marL="68592" marR="68592" marT="34301" marB="34301" anchor="ctr">
                    <a:solidFill>
                      <a:srgbClr val="BAD3E0">
                        <a:alpha val="8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7411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+mn-lt"/>
                          <a:ea typeface="Arimo" pitchFamily="34" charset="0"/>
                          <a:cs typeface="Arimo" pitchFamily="34" charset="0"/>
                        </a:rPr>
                        <a:t>9</a:t>
                      </a:r>
                    </a:p>
                  </a:txBody>
                  <a:tcPr marL="68592" marR="68592" marT="34301" marB="34301" anchor="ctr">
                    <a:solidFill>
                      <a:srgbClr val="D2EAF6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+mn-lt"/>
                          <a:ea typeface="Arimo" pitchFamily="34" charset="0"/>
                          <a:cs typeface="Arimo" pitchFamily="34" charset="0"/>
                        </a:rPr>
                        <a:t>ООО «</a:t>
                      </a:r>
                      <a:r>
                        <a:rPr lang="ru-RU" sz="1100" b="1" dirty="0" err="1">
                          <a:solidFill>
                            <a:schemeClr val="tx1"/>
                          </a:solidFill>
                          <a:latin typeface="+mn-lt"/>
                          <a:ea typeface="Arimo" pitchFamily="34" charset="0"/>
                          <a:cs typeface="Arimo" pitchFamily="34" charset="0"/>
                        </a:rPr>
                        <a:t>ТехноЭнергоКомплекс</a:t>
                      </a:r>
                      <a:r>
                        <a:rPr lang="ru-RU" sz="1100" b="1" baseline="0" dirty="0">
                          <a:solidFill>
                            <a:schemeClr val="tx1"/>
                          </a:solidFill>
                          <a:latin typeface="+mn-lt"/>
                          <a:ea typeface="Arimo" pitchFamily="34" charset="0"/>
                          <a:cs typeface="Arimo" pitchFamily="34" charset="0"/>
                        </a:rPr>
                        <a:t>»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+mn-lt"/>
                        <a:ea typeface="Arimo" pitchFamily="34" charset="0"/>
                        <a:cs typeface="Arimo" pitchFamily="34" charset="0"/>
                      </a:endParaRPr>
                    </a:p>
                  </a:txBody>
                  <a:tcPr marL="68592" marR="68592" marT="34301" marB="34301" anchor="ctr">
                    <a:solidFill>
                      <a:srgbClr val="D2EAF6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mo" pitchFamily="34" charset="0"/>
                          <a:cs typeface="Arimo" pitchFamily="34" charset="0"/>
                        </a:rPr>
                        <a:t>Разработка</a:t>
                      </a:r>
                      <a:r>
                        <a:rPr lang="ru-RU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mo" pitchFamily="34" charset="0"/>
                          <a:cs typeface="Arimo" pitchFamily="34" charset="0"/>
                        </a:rPr>
                        <a:t> и создание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mo" pitchFamily="34" charset="0"/>
                          <a:cs typeface="Arimo" pitchFamily="34" charset="0"/>
                        </a:rPr>
                        <a:t>энергетического оборудования</a:t>
                      </a:r>
                      <a:endParaRPr lang="ru-RU" sz="9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Arimo" pitchFamily="34" charset="0"/>
                        <a:cs typeface="Arimo" pitchFamily="34" charset="0"/>
                      </a:endParaRPr>
                    </a:p>
                  </a:txBody>
                  <a:tcPr marL="68592" marR="68592" marT="34301" marB="34301" anchor="ctr">
                    <a:solidFill>
                      <a:srgbClr val="D2EAF6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mo" pitchFamily="34" charset="0"/>
                          <a:cs typeface="Arimo" pitchFamily="34" charset="0"/>
                        </a:rPr>
                        <a:t>Усилители, преобразователи и т.д.</a:t>
                      </a:r>
                    </a:p>
                  </a:txBody>
                  <a:tcPr marL="68592" marR="68592" marT="34301" marB="34301" anchor="ctr">
                    <a:solidFill>
                      <a:srgbClr val="D2EAF6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mo" pitchFamily="34" charset="0"/>
                          <a:cs typeface="Arimo" pitchFamily="34" charset="0"/>
                        </a:rPr>
                        <a:t>900</a:t>
                      </a:r>
                    </a:p>
                  </a:txBody>
                  <a:tcPr marL="68592" marR="68592" marT="34301" marB="34301" anchor="ctr">
                    <a:solidFill>
                      <a:srgbClr val="D2EAF6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mo" pitchFamily="34" charset="0"/>
                          <a:cs typeface="Arimo" pitchFamily="34" charset="0"/>
                        </a:rPr>
                        <a:t>25</a:t>
                      </a:r>
                    </a:p>
                  </a:txBody>
                  <a:tcPr marL="68592" marR="68592" marT="34301" marB="34301" anchor="ctr">
                    <a:solidFill>
                      <a:srgbClr val="D2EAF6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mo" pitchFamily="34" charset="0"/>
                          <a:cs typeface="Arimo" pitchFamily="34" charset="0"/>
                        </a:rPr>
                        <a:t>Разработка и выпуск </a:t>
                      </a:r>
                      <a:r>
                        <a:rPr lang="ru-RU" sz="9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Arimo" pitchFamily="34" charset="0"/>
                          <a:cs typeface="Arimo" pitchFamily="34" charset="0"/>
                        </a:rPr>
                        <a:t>энергооборудо-вания</a:t>
                      </a:r>
                      <a:endParaRPr lang="ru-RU" sz="9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Arimo" pitchFamily="34" charset="0"/>
                        <a:cs typeface="Arimo" pitchFamily="34" charset="0"/>
                      </a:endParaRPr>
                    </a:p>
                  </a:txBody>
                  <a:tcPr marL="68592" marR="68592" marT="34301" marB="34301" anchor="ctr">
                    <a:solidFill>
                      <a:srgbClr val="D2EAF6">
                        <a:alpha val="6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0600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+mn-lt"/>
                          <a:ea typeface="Arimo" pitchFamily="34" charset="0"/>
                          <a:cs typeface="Arimo" pitchFamily="34" charset="0"/>
                        </a:rPr>
                        <a:t>10</a:t>
                      </a:r>
                    </a:p>
                  </a:txBody>
                  <a:tcPr marL="68592" marR="68592" marT="34301" marB="34301" anchor="ctr"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+mn-lt"/>
                          <a:ea typeface="Arimo" pitchFamily="34" charset="0"/>
                          <a:cs typeface="Arimo" pitchFamily="34" charset="0"/>
                        </a:rPr>
                        <a:t>ООО</a:t>
                      </a:r>
                      <a:r>
                        <a:rPr lang="ru-RU" sz="1100" b="1" baseline="0" dirty="0">
                          <a:solidFill>
                            <a:schemeClr val="tx1"/>
                          </a:solidFill>
                          <a:latin typeface="+mn-lt"/>
                          <a:ea typeface="Arimo" pitchFamily="34" charset="0"/>
                          <a:cs typeface="Arimo" pitchFamily="34" charset="0"/>
                        </a:rPr>
                        <a:t> «</a:t>
                      </a:r>
                      <a:r>
                        <a:rPr lang="ru-RU" sz="1100" b="1" baseline="0" dirty="0" err="1">
                          <a:solidFill>
                            <a:schemeClr val="tx1"/>
                          </a:solidFill>
                          <a:latin typeface="+mn-lt"/>
                          <a:ea typeface="Arimo" pitchFamily="34" charset="0"/>
                          <a:cs typeface="Arimo" pitchFamily="34" charset="0"/>
                        </a:rPr>
                        <a:t>Метроспецтехника</a:t>
                      </a:r>
                      <a:r>
                        <a:rPr lang="ru-RU" sz="1100" b="1" baseline="0" dirty="0">
                          <a:solidFill>
                            <a:schemeClr val="tx1"/>
                          </a:solidFill>
                          <a:latin typeface="+mn-lt"/>
                          <a:ea typeface="Arimo" pitchFamily="34" charset="0"/>
                          <a:cs typeface="Arimo" pitchFamily="34" charset="0"/>
                        </a:rPr>
                        <a:t>»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+mn-lt"/>
                        <a:ea typeface="Arimo" pitchFamily="34" charset="0"/>
                        <a:cs typeface="Arimo" pitchFamily="34" charset="0"/>
                      </a:endParaRPr>
                    </a:p>
                  </a:txBody>
                  <a:tcPr marL="68592" marR="68592" marT="34301" marB="34301" anchor="ctr"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mo" pitchFamily="34" charset="0"/>
                          <a:cs typeface="Arimo" pitchFamily="34" charset="0"/>
                        </a:rPr>
                        <a:t>Разработка и выпуск  противопожарных систем</a:t>
                      </a:r>
                    </a:p>
                  </a:txBody>
                  <a:tcPr marL="68592" marR="68592" marT="34301" marB="34301" anchor="ctr"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mo" pitchFamily="34" charset="0"/>
                          <a:cs typeface="Arimo" pitchFamily="34" charset="0"/>
                        </a:rPr>
                        <a:t>Датчики дыма</a:t>
                      </a:r>
                    </a:p>
                  </a:txBody>
                  <a:tcPr marL="68592" marR="68592" marT="34301" marB="34301" anchor="ctr"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mo" pitchFamily="34" charset="0"/>
                          <a:cs typeface="Arimo" pitchFamily="34" charset="0"/>
                        </a:rPr>
                        <a:t>1400</a:t>
                      </a:r>
                    </a:p>
                  </a:txBody>
                  <a:tcPr marL="68592" marR="68592" marT="34301" marB="34301" anchor="ctr"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mo" pitchFamily="34" charset="0"/>
                          <a:cs typeface="Arimo" pitchFamily="34" charset="0"/>
                        </a:rPr>
                        <a:t>32</a:t>
                      </a:r>
                    </a:p>
                  </a:txBody>
                  <a:tcPr marL="68592" marR="68592" marT="34301" marB="34301" anchor="ctr"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mo" pitchFamily="34" charset="0"/>
                          <a:cs typeface="Arimo" pitchFamily="34" charset="0"/>
                        </a:rPr>
                        <a:t>Разработка и выпуск  новых датчиков</a:t>
                      </a:r>
                    </a:p>
                  </a:txBody>
                  <a:tcPr marL="68592" marR="68592" marT="34301" marB="34301" anchor="ctr">
                    <a:solidFill>
                      <a:srgbClr val="BAD3E0">
                        <a:alpha val="8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5" name="Прямая соединительная линия 4"/>
          <p:cNvCxnSpPr/>
          <p:nvPr/>
        </p:nvCxnSpPr>
        <p:spPr>
          <a:xfrm>
            <a:off x="0" y="819150"/>
            <a:ext cx="9145588" cy="0"/>
          </a:xfrm>
          <a:prstGeom prst="line">
            <a:avLst/>
          </a:prstGeom>
          <a:ln w="25400">
            <a:solidFill>
              <a:srgbClr val="1B70A5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6" name="Номер слайда 1"/>
          <p:cNvSpPr txBox="1">
            <a:spLocks/>
          </p:cNvSpPr>
          <p:nvPr/>
        </p:nvSpPr>
        <p:spPr>
          <a:xfrm>
            <a:off x="8648700" y="4766414"/>
            <a:ext cx="505127" cy="363785"/>
          </a:xfrm>
          <a:prstGeom prst="rect">
            <a:avLst/>
          </a:prstGeom>
        </p:spPr>
        <p:txBody>
          <a:bodyPr vert="horz" lIns="91458" tIns="45729" rIns="91458" bIns="45729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fld id="{EF5B593B-4CCA-4A40-944F-34041F6D6F3F}" type="slidenum">
              <a:rPr lang="ru-RU" sz="1600" smtClean="0"/>
              <a:pPr marL="0" indent="0">
                <a:buNone/>
                <a:defRPr/>
              </a:pPr>
              <a:t>16</a:t>
            </a:fld>
            <a:endParaRPr lang="ru-RU" sz="1600" dirty="0"/>
          </a:p>
        </p:txBody>
      </p:sp>
      <p:sp>
        <p:nvSpPr>
          <p:cNvPr id="7" name="Прямоугольник 2"/>
          <p:cNvSpPr>
            <a:spLocks noChangeArrowheads="1"/>
          </p:cNvSpPr>
          <p:nvPr/>
        </p:nvSpPr>
        <p:spPr bwMode="auto">
          <a:xfrm>
            <a:off x="2352674" y="166739"/>
            <a:ext cx="5524501" cy="531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39000"/>
              </a:srgbClr>
            </a:outerShdw>
          </a:effectLst>
        </p:spPr>
        <p:txBody>
          <a:bodyPr wrap="square" lIns="68589" tIns="34295" rIns="68589" bIns="34295">
            <a:spAutoFit/>
          </a:bodyPr>
          <a:lstStyle/>
          <a:p>
            <a:pPr algn="ctr"/>
            <a:r>
              <a:rPr lang="ru-RU" altLang="ru-RU" sz="1500" b="1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ПОТЕНЦИАЛЬНЫЕ РЕЗИДЕНТЫ</a:t>
            </a:r>
          </a:p>
          <a:p>
            <a:pPr algn="ctr"/>
            <a:r>
              <a:rPr lang="ru-RU" altLang="ru-RU" sz="1500" b="1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 ПРОМЫШЛЕННОГО ТЕХНОПАРКА  «ГРАНИТ»</a:t>
            </a:r>
            <a:endParaRPr lang="ru-RU" altLang="ru-RU" sz="1500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8" name="Объект 4"/>
          <p:cNvSpPr txBox="1">
            <a:spLocks/>
          </p:cNvSpPr>
          <p:nvPr/>
        </p:nvSpPr>
        <p:spPr>
          <a:xfrm>
            <a:off x="745827" y="225582"/>
            <a:ext cx="1778298" cy="36015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defTabSz="914583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145838"/>
                </a:solidFill>
                <a:latin typeface="+mj-lt"/>
                <a:cs typeface="+mn-cs"/>
              </a:rPr>
              <a:t>ПТП «ГРАНИТ»</a:t>
            </a:r>
          </a:p>
        </p:txBody>
      </p:sp>
      <p:pic>
        <p:nvPicPr>
          <p:cNvPr id="9" name="Picture 2" descr="C:\Users\Федченко\Downloads\Лого тип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75" y="67049"/>
            <a:ext cx="605929" cy="677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352676" y="191277"/>
            <a:ext cx="5124449" cy="428757"/>
          </a:xfrm>
        </p:spPr>
        <p:txBody>
          <a:bodyPr/>
          <a:lstStyle/>
          <a:p>
            <a:pPr algn="ctr" eaLnBrk="1" hangingPunct="1"/>
            <a:r>
              <a:rPr lang="ru-RU" altLang="ru-RU" sz="2100" b="1" dirty="0"/>
              <a:t>Направления НИОКР ООО «Сапфир»</a:t>
            </a:r>
          </a:p>
        </p:txBody>
      </p:sp>
      <p:sp>
        <p:nvSpPr>
          <p:cNvPr id="8195" name="Содержимое 2"/>
          <p:cNvSpPr>
            <a:spLocks noGrp="1"/>
          </p:cNvSpPr>
          <p:nvPr>
            <p:ph idx="4294967295"/>
          </p:nvPr>
        </p:nvSpPr>
        <p:spPr>
          <a:xfrm>
            <a:off x="2" y="2876251"/>
            <a:ext cx="7287890" cy="2268841"/>
          </a:xfrm>
        </p:spPr>
        <p:txBody>
          <a:bodyPr/>
          <a:lstStyle/>
          <a:p>
            <a:pPr algn="ctr">
              <a:spcAft>
                <a:spcPts val="900"/>
              </a:spcAft>
              <a:buNone/>
            </a:pPr>
            <a:r>
              <a:rPr lang="ru-RU" altLang="ru-RU" sz="1400" b="1" dirty="0">
                <a:latin typeface="Arial" pitchFamily="34" charset="0"/>
                <a:cs typeface="Arial" pitchFamily="34" charset="0"/>
              </a:rPr>
              <a:t> КОНКУРЕНТНЫЕ  ПРЕИМУЩЕСТВА ИЗДЕЛИЙ (ВИД\ВИГ):</a:t>
            </a:r>
          </a:p>
          <a:p>
            <a:pPr>
              <a:spcAft>
                <a:spcPts val="0"/>
              </a:spcAft>
            </a:pPr>
            <a:r>
              <a:rPr lang="ru-RU" altLang="ru-RU" sz="1500" b="1" dirty="0">
                <a:latin typeface="Arial" pitchFamily="34" charset="0"/>
                <a:cs typeface="Arial" pitchFamily="34" charset="0"/>
              </a:rPr>
              <a:t>Экономия электрической энергии до 30%</a:t>
            </a:r>
          </a:p>
          <a:p>
            <a:pPr>
              <a:spcAft>
                <a:spcPts val="0"/>
              </a:spcAft>
            </a:pPr>
            <a:r>
              <a:rPr lang="ru-RU" altLang="ru-RU" sz="1500" b="1" dirty="0">
                <a:latin typeface="Arial" pitchFamily="34" charset="0"/>
                <a:cs typeface="Arial" pitchFamily="34" charset="0"/>
              </a:rPr>
              <a:t>Высокие эксплуатационные характеристики и надежность</a:t>
            </a:r>
          </a:p>
          <a:p>
            <a:pPr>
              <a:spcAft>
                <a:spcPts val="0"/>
              </a:spcAft>
            </a:pPr>
            <a:r>
              <a:rPr lang="ru-RU" altLang="ru-RU" sz="1500" b="1" dirty="0">
                <a:latin typeface="Arial" pitchFamily="34" charset="0"/>
                <a:cs typeface="Arial" pitchFamily="34" charset="0"/>
              </a:rPr>
              <a:t>Низкая материалоёмкость и простота конструкции</a:t>
            </a:r>
          </a:p>
          <a:p>
            <a:pPr>
              <a:spcAft>
                <a:spcPts val="0"/>
              </a:spcAft>
            </a:pPr>
            <a:r>
              <a:rPr lang="ru-RU" altLang="ru-RU" sz="1500" b="1" dirty="0">
                <a:latin typeface="Arial" pitchFamily="34" charset="0"/>
                <a:cs typeface="Arial" pitchFamily="34" charset="0"/>
              </a:rPr>
              <a:t>Лучшие стоимостные показатели на единицу мощности</a:t>
            </a:r>
          </a:p>
          <a:p>
            <a:pPr>
              <a:spcAft>
                <a:spcPts val="0"/>
              </a:spcAft>
            </a:pPr>
            <a:r>
              <a:rPr lang="ru-RU" altLang="ru-RU" sz="1500" b="1" dirty="0">
                <a:latin typeface="Arial" pitchFamily="34" charset="0"/>
                <a:cs typeface="Arial" pitchFamily="34" charset="0"/>
              </a:rPr>
              <a:t>Многофункциональность, возможность рекуперации и удаленного режима работы</a:t>
            </a:r>
          </a:p>
          <a:p>
            <a:pPr eaLnBrk="1" hangingPunct="1">
              <a:buFont typeface="Arial" pitchFamily="34" charset="0"/>
              <a:buNone/>
            </a:pPr>
            <a:endParaRPr lang="ru-RU" altLang="ru-RU" sz="1400" b="1" dirty="0">
              <a:latin typeface="Batang" pitchFamily="18" charset="-127"/>
              <a:cs typeface="Times New Roman" pitchFamily="18" charset="0"/>
            </a:endParaRPr>
          </a:p>
        </p:txBody>
      </p:sp>
      <p:pic>
        <p:nvPicPr>
          <p:cNvPr id="8198" name="Picture 6" descr="C:\Документы Стас\Проекты\Испания\ЭЛВип\Preobraz_Fu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39456" y="262975"/>
            <a:ext cx="1191806" cy="168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7913" y="2855535"/>
            <a:ext cx="1737026" cy="911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7910" y="1817932"/>
            <a:ext cx="1663335" cy="994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2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27742" y="3830240"/>
            <a:ext cx="1786228" cy="1246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214319" y="828201"/>
            <a:ext cx="6896376" cy="1854364"/>
          </a:xfrm>
          <a:prstGeom prst="rect">
            <a:avLst/>
          </a:prstGeom>
        </p:spPr>
        <p:txBody>
          <a:bodyPr wrap="square" lIns="68589" tIns="34295" rIns="68589" bIns="34295">
            <a:spAutoFit/>
          </a:bodyPr>
          <a:lstStyle/>
          <a:p>
            <a:pPr algn="ctr"/>
            <a:r>
              <a:rPr lang="ru-RU" sz="1500" b="1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       </a:t>
            </a:r>
            <a:r>
              <a:rPr lang="ru-RU" sz="1600" b="1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Создание </a:t>
            </a:r>
            <a:r>
              <a:rPr lang="ru-RU" sz="1600" b="1" dirty="0" err="1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энергоэффективных</a:t>
            </a:r>
            <a:r>
              <a:rPr lang="ru-RU" sz="1600" b="1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вентильно-индукторных</a:t>
            </a:r>
            <a:r>
              <a:rPr lang="ru-RU" sz="1600" b="1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электрических машин</a:t>
            </a:r>
          </a:p>
          <a:p>
            <a:pPr algn="ctr"/>
            <a:endParaRPr lang="ru-RU" sz="1400" b="1" dirty="0">
              <a:solidFill>
                <a:srgbClr val="000000"/>
              </a:solidFill>
              <a:ea typeface="Times New Roman" pitchFamily="18" charset="0"/>
              <a:cs typeface="Arial" pitchFamily="34" charset="0"/>
            </a:endParaRPr>
          </a:p>
          <a:p>
            <a:pPr algn="just"/>
            <a:r>
              <a:rPr lang="ru-RU" sz="1400" b="1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Участие в реализации федеральной целевой программы «Исследования и разработки по приоритетным направлениям развития научно-технологического комплекса России на 2014 - 2020 годы» по теме  </a:t>
            </a:r>
            <a:r>
              <a:rPr lang="ru-RU" sz="1400" b="1" dirty="0">
                <a:ea typeface="Times New Roman" pitchFamily="18" charset="0"/>
                <a:cs typeface="Arial" pitchFamily="34" charset="0"/>
              </a:rPr>
              <a:t>«Разработка для транспортных систем тягового </a:t>
            </a:r>
            <a:r>
              <a:rPr lang="ru-RU" sz="1400" b="1" dirty="0" err="1">
                <a:ea typeface="Times New Roman" pitchFamily="18" charset="0"/>
                <a:cs typeface="Arial" pitchFamily="34" charset="0"/>
              </a:rPr>
              <a:t>вентильно</a:t>
            </a:r>
            <a:r>
              <a:rPr lang="ru-RU" sz="1400" b="1" dirty="0">
                <a:ea typeface="Times New Roman" pitchFamily="18" charset="0"/>
                <a:cs typeface="Arial" pitchFamily="34" charset="0"/>
              </a:rPr>
              <a:t>-индукторного привода с пониженным уровнем вибраций и шума»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0" y="809625"/>
            <a:ext cx="7829550" cy="9525"/>
          </a:xfrm>
          <a:prstGeom prst="line">
            <a:avLst/>
          </a:prstGeom>
          <a:ln w="25400">
            <a:solidFill>
              <a:srgbClr val="1B70A5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4" name="Номер слайда 1"/>
          <p:cNvSpPr txBox="1">
            <a:spLocks/>
          </p:cNvSpPr>
          <p:nvPr/>
        </p:nvSpPr>
        <p:spPr>
          <a:xfrm>
            <a:off x="8648700" y="4766414"/>
            <a:ext cx="505127" cy="363785"/>
          </a:xfrm>
          <a:prstGeom prst="rect">
            <a:avLst/>
          </a:prstGeom>
        </p:spPr>
        <p:txBody>
          <a:bodyPr vert="horz" lIns="91458" tIns="45729" rIns="91458" bIns="45729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fld id="{EF5B593B-4CCA-4A40-944F-34041F6D6F3F}" type="slidenum">
              <a:rPr lang="ru-RU" sz="1600" smtClean="0"/>
              <a:pPr marL="0" indent="0">
                <a:buNone/>
                <a:defRPr/>
              </a:pPr>
              <a:t>17</a:t>
            </a:fld>
            <a:endParaRPr lang="ru-RU" sz="1600" dirty="0"/>
          </a:p>
        </p:txBody>
      </p:sp>
      <p:sp>
        <p:nvSpPr>
          <p:cNvPr id="16" name="Объект 4"/>
          <p:cNvSpPr txBox="1">
            <a:spLocks/>
          </p:cNvSpPr>
          <p:nvPr/>
        </p:nvSpPr>
        <p:spPr>
          <a:xfrm>
            <a:off x="745827" y="225582"/>
            <a:ext cx="1778298" cy="36015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defTabSz="914583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145838"/>
                </a:solidFill>
                <a:latin typeface="+mj-lt"/>
                <a:cs typeface="+mn-cs"/>
              </a:rPr>
              <a:t>ПТП «ГРАНИТ»</a:t>
            </a:r>
          </a:p>
        </p:txBody>
      </p:sp>
      <p:pic>
        <p:nvPicPr>
          <p:cNvPr id="17" name="Picture 2" descr="C:\Users\Федченко\Downloads\Лого тип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75" y="67049"/>
            <a:ext cx="605929" cy="677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381250" y="160388"/>
            <a:ext cx="6512774" cy="61217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sz="2000" b="1" dirty="0"/>
              <a:t>  НИОКР по созданию оборудования для производства</a:t>
            </a:r>
            <a:br>
              <a:rPr lang="ru-RU" sz="2000" b="1" dirty="0"/>
            </a:br>
            <a:r>
              <a:rPr lang="ru-RU" sz="2000" b="1" dirty="0"/>
              <a:t> медицинского и промышленного кислорода ООО «ЗКО»</a:t>
            </a:r>
            <a:endParaRPr lang="en-US" sz="2000" b="1" dirty="0"/>
          </a:p>
        </p:txBody>
      </p:sp>
      <p:sp>
        <p:nvSpPr>
          <p:cNvPr id="40" name="Freeform 154"/>
          <p:cNvSpPr>
            <a:spLocks noEditPoints="1"/>
          </p:cNvSpPr>
          <p:nvPr/>
        </p:nvSpPr>
        <p:spPr bwMode="auto">
          <a:xfrm>
            <a:off x="4976116" y="1996300"/>
            <a:ext cx="394034" cy="425963"/>
          </a:xfrm>
          <a:custGeom>
            <a:avLst/>
            <a:gdLst/>
            <a:ahLst/>
            <a:cxnLst>
              <a:cxn ang="0">
                <a:pos x="58" y="58"/>
              </a:cxn>
              <a:cxn ang="0">
                <a:pos x="41" y="58"/>
              </a:cxn>
              <a:cxn ang="0">
                <a:pos x="31" y="68"/>
              </a:cxn>
              <a:cxn ang="0">
                <a:pos x="22" y="58"/>
              </a:cxn>
              <a:cxn ang="0">
                <a:pos x="5" y="58"/>
              </a:cxn>
              <a:cxn ang="0">
                <a:pos x="0" y="53"/>
              </a:cxn>
              <a:cxn ang="0">
                <a:pos x="12" y="22"/>
              </a:cxn>
              <a:cxn ang="0">
                <a:pos x="28" y="5"/>
              </a:cxn>
              <a:cxn ang="0">
                <a:pos x="28" y="3"/>
              </a:cxn>
              <a:cxn ang="0">
                <a:pos x="31" y="0"/>
              </a:cxn>
              <a:cxn ang="0">
                <a:pos x="35" y="3"/>
              </a:cxn>
              <a:cxn ang="0">
                <a:pos x="35" y="5"/>
              </a:cxn>
              <a:cxn ang="0">
                <a:pos x="51" y="22"/>
              </a:cxn>
              <a:cxn ang="0">
                <a:pos x="63" y="53"/>
              </a:cxn>
              <a:cxn ang="0">
                <a:pos x="58" y="58"/>
              </a:cxn>
              <a:cxn ang="0">
                <a:pos x="31" y="63"/>
              </a:cxn>
              <a:cxn ang="0">
                <a:pos x="26" y="58"/>
              </a:cxn>
              <a:cxn ang="0">
                <a:pos x="25" y="57"/>
              </a:cxn>
              <a:cxn ang="0">
                <a:pos x="25" y="58"/>
              </a:cxn>
              <a:cxn ang="0">
                <a:pos x="31" y="65"/>
              </a:cxn>
              <a:cxn ang="0">
                <a:pos x="32" y="64"/>
              </a:cxn>
              <a:cxn ang="0">
                <a:pos x="31" y="63"/>
              </a:cxn>
            </a:cxnLst>
            <a:rect l="0" t="0" r="r" b="b"/>
            <a:pathLst>
              <a:path w="63" h="68">
                <a:moveTo>
                  <a:pt x="58" y="58"/>
                </a:moveTo>
                <a:cubicBezTo>
                  <a:pt x="41" y="58"/>
                  <a:pt x="41" y="58"/>
                  <a:pt x="41" y="58"/>
                </a:cubicBezTo>
                <a:cubicBezTo>
                  <a:pt x="41" y="63"/>
                  <a:pt x="37" y="68"/>
                  <a:pt x="31" y="68"/>
                </a:cubicBezTo>
                <a:cubicBezTo>
                  <a:pt x="26" y="68"/>
                  <a:pt x="22" y="63"/>
                  <a:pt x="22" y="58"/>
                </a:cubicBezTo>
                <a:cubicBezTo>
                  <a:pt x="5" y="58"/>
                  <a:pt x="5" y="58"/>
                  <a:pt x="5" y="58"/>
                </a:cubicBezTo>
                <a:cubicBezTo>
                  <a:pt x="2" y="58"/>
                  <a:pt x="0" y="56"/>
                  <a:pt x="0" y="53"/>
                </a:cubicBezTo>
                <a:cubicBezTo>
                  <a:pt x="5" y="48"/>
                  <a:pt x="12" y="40"/>
                  <a:pt x="12" y="22"/>
                </a:cubicBezTo>
                <a:cubicBezTo>
                  <a:pt x="12" y="14"/>
                  <a:pt x="18" y="6"/>
                  <a:pt x="28" y="5"/>
                </a:cubicBezTo>
                <a:cubicBezTo>
                  <a:pt x="28" y="4"/>
                  <a:pt x="28" y="4"/>
                  <a:pt x="28" y="3"/>
                </a:cubicBezTo>
                <a:cubicBezTo>
                  <a:pt x="28" y="1"/>
                  <a:pt x="29" y="0"/>
                  <a:pt x="31" y="0"/>
                </a:cubicBezTo>
                <a:cubicBezTo>
                  <a:pt x="33" y="0"/>
                  <a:pt x="35" y="1"/>
                  <a:pt x="35" y="3"/>
                </a:cubicBezTo>
                <a:cubicBezTo>
                  <a:pt x="35" y="4"/>
                  <a:pt x="35" y="4"/>
                  <a:pt x="35" y="5"/>
                </a:cubicBezTo>
                <a:cubicBezTo>
                  <a:pt x="45" y="6"/>
                  <a:pt x="51" y="14"/>
                  <a:pt x="51" y="22"/>
                </a:cubicBezTo>
                <a:cubicBezTo>
                  <a:pt x="51" y="40"/>
                  <a:pt x="57" y="48"/>
                  <a:pt x="63" y="53"/>
                </a:cubicBezTo>
                <a:cubicBezTo>
                  <a:pt x="63" y="56"/>
                  <a:pt x="61" y="58"/>
                  <a:pt x="58" y="58"/>
                </a:cubicBezTo>
                <a:close/>
                <a:moveTo>
                  <a:pt x="31" y="63"/>
                </a:moveTo>
                <a:cubicBezTo>
                  <a:pt x="28" y="63"/>
                  <a:pt x="26" y="61"/>
                  <a:pt x="26" y="58"/>
                </a:cubicBezTo>
                <a:cubicBezTo>
                  <a:pt x="26" y="58"/>
                  <a:pt x="26" y="57"/>
                  <a:pt x="25" y="57"/>
                </a:cubicBezTo>
                <a:cubicBezTo>
                  <a:pt x="25" y="57"/>
                  <a:pt x="25" y="58"/>
                  <a:pt x="25" y="58"/>
                </a:cubicBezTo>
                <a:cubicBezTo>
                  <a:pt x="25" y="62"/>
                  <a:pt x="28" y="65"/>
                  <a:pt x="31" y="65"/>
                </a:cubicBezTo>
                <a:cubicBezTo>
                  <a:pt x="32" y="65"/>
                  <a:pt x="32" y="64"/>
                  <a:pt x="32" y="64"/>
                </a:cubicBezTo>
                <a:cubicBezTo>
                  <a:pt x="32" y="64"/>
                  <a:pt x="32" y="63"/>
                  <a:pt x="31" y="63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50" tIns="45725" rIns="91450" bIns="4572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2" name="Freeform 107"/>
          <p:cNvSpPr>
            <a:spLocks noEditPoints="1"/>
          </p:cNvSpPr>
          <p:nvPr/>
        </p:nvSpPr>
        <p:spPr bwMode="auto">
          <a:xfrm>
            <a:off x="3852591" y="1924273"/>
            <a:ext cx="398869" cy="404582"/>
          </a:xfrm>
          <a:custGeom>
            <a:avLst/>
            <a:gdLst/>
            <a:ahLst/>
            <a:cxnLst>
              <a:cxn ang="0">
                <a:pos x="64" y="14"/>
              </a:cxn>
              <a:cxn ang="0">
                <a:pos x="12" y="65"/>
              </a:cxn>
              <a:cxn ang="0">
                <a:pos x="10" y="66"/>
              </a:cxn>
              <a:cxn ang="0">
                <a:pos x="8" y="65"/>
              </a:cxn>
              <a:cxn ang="0">
                <a:pos x="0" y="57"/>
              </a:cxn>
              <a:cxn ang="0">
                <a:pos x="0" y="56"/>
              </a:cxn>
              <a:cxn ang="0">
                <a:pos x="0" y="54"/>
              </a:cxn>
              <a:cxn ang="0">
                <a:pos x="52" y="2"/>
              </a:cxn>
              <a:cxn ang="0">
                <a:pos x="54" y="1"/>
              </a:cxn>
              <a:cxn ang="0">
                <a:pos x="56" y="2"/>
              </a:cxn>
              <a:cxn ang="0">
                <a:pos x="64" y="10"/>
              </a:cxn>
              <a:cxn ang="0">
                <a:pos x="64" y="12"/>
              </a:cxn>
              <a:cxn ang="0">
                <a:pos x="64" y="14"/>
              </a:cxn>
              <a:cxn ang="0">
                <a:pos x="14" y="5"/>
              </a:cxn>
              <a:cxn ang="0">
                <a:pos x="10" y="7"/>
              </a:cxn>
              <a:cxn ang="0">
                <a:pos x="9" y="11"/>
              </a:cxn>
              <a:cxn ang="0">
                <a:pos x="8" y="7"/>
              </a:cxn>
              <a:cxn ang="0">
                <a:pos x="4" y="5"/>
              </a:cxn>
              <a:cxn ang="0">
                <a:pos x="8" y="4"/>
              </a:cxn>
              <a:cxn ang="0">
                <a:pos x="9" y="0"/>
              </a:cxn>
              <a:cxn ang="0">
                <a:pos x="10" y="4"/>
              </a:cxn>
              <a:cxn ang="0">
                <a:pos x="14" y="5"/>
              </a:cxn>
              <a:cxn ang="0">
                <a:pos x="32" y="13"/>
              </a:cxn>
              <a:cxn ang="0">
                <a:pos x="24" y="16"/>
              </a:cxn>
              <a:cxn ang="0">
                <a:pos x="22" y="23"/>
              </a:cxn>
              <a:cxn ang="0">
                <a:pos x="19" y="16"/>
              </a:cxn>
              <a:cxn ang="0">
                <a:pos x="11" y="13"/>
              </a:cxn>
              <a:cxn ang="0">
                <a:pos x="19" y="11"/>
              </a:cxn>
              <a:cxn ang="0">
                <a:pos x="22" y="3"/>
              </a:cxn>
              <a:cxn ang="0">
                <a:pos x="24" y="11"/>
              </a:cxn>
              <a:cxn ang="0">
                <a:pos x="32" y="13"/>
              </a:cxn>
              <a:cxn ang="0">
                <a:pos x="40" y="5"/>
              </a:cxn>
              <a:cxn ang="0">
                <a:pos x="36" y="7"/>
              </a:cxn>
              <a:cxn ang="0">
                <a:pos x="34" y="11"/>
              </a:cxn>
              <a:cxn ang="0">
                <a:pos x="33" y="7"/>
              </a:cxn>
              <a:cxn ang="0">
                <a:pos x="29" y="5"/>
              </a:cxn>
              <a:cxn ang="0">
                <a:pos x="33" y="4"/>
              </a:cxn>
              <a:cxn ang="0">
                <a:pos x="34" y="0"/>
              </a:cxn>
              <a:cxn ang="0">
                <a:pos x="36" y="4"/>
              </a:cxn>
              <a:cxn ang="0">
                <a:pos x="40" y="5"/>
              </a:cxn>
              <a:cxn ang="0">
                <a:pos x="58" y="12"/>
              </a:cxn>
              <a:cxn ang="0">
                <a:pos x="54" y="8"/>
              </a:cxn>
              <a:cxn ang="0">
                <a:pos x="42" y="19"/>
              </a:cxn>
              <a:cxn ang="0">
                <a:pos x="46" y="24"/>
              </a:cxn>
              <a:cxn ang="0">
                <a:pos x="58" y="12"/>
              </a:cxn>
              <a:cxn ang="0">
                <a:pos x="65" y="31"/>
              </a:cxn>
              <a:cxn ang="0">
                <a:pos x="61" y="32"/>
              </a:cxn>
              <a:cxn ang="0">
                <a:pos x="60" y="36"/>
              </a:cxn>
              <a:cxn ang="0">
                <a:pos x="59" y="32"/>
              </a:cxn>
              <a:cxn ang="0">
                <a:pos x="55" y="31"/>
              </a:cxn>
              <a:cxn ang="0">
                <a:pos x="59" y="30"/>
              </a:cxn>
              <a:cxn ang="0">
                <a:pos x="60" y="26"/>
              </a:cxn>
              <a:cxn ang="0">
                <a:pos x="61" y="30"/>
              </a:cxn>
              <a:cxn ang="0">
                <a:pos x="65" y="31"/>
              </a:cxn>
            </a:cxnLst>
            <a:rect l="0" t="0" r="r" b="b"/>
            <a:pathLst>
              <a:path w="65" h="66">
                <a:moveTo>
                  <a:pt x="64" y="14"/>
                </a:moveTo>
                <a:cubicBezTo>
                  <a:pt x="12" y="65"/>
                  <a:pt x="12" y="65"/>
                  <a:pt x="12" y="65"/>
                </a:cubicBezTo>
                <a:cubicBezTo>
                  <a:pt x="11" y="66"/>
                  <a:pt x="11" y="66"/>
                  <a:pt x="10" y="66"/>
                </a:cubicBezTo>
                <a:cubicBezTo>
                  <a:pt x="9" y="66"/>
                  <a:pt x="9" y="66"/>
                  <a:pt x="8" y="65"/>
                </a:cubicBez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6"/>
                  <a:pt x="0" y="56"/>
                </a:cubicBezTo>
                <a:cubicBezTo>
                  <a:pt x="0" y="55"/>
                  <a:pt x="0" y="54"/>
                  <a:pt x="0" y="54"/>
                </a:cubicBezTo>
                <a:cubicBezTo>
                  <a:pt x="52" y="2"/>
                  <a:pt x="52" y="2"/>
                  <a:pt x="52" y="2"/>
                </a:cubicBezTo>
                <a:cubicBezTo>
                  <a:pt x="52" y="2"/>
                  <a:pt x="53" y="1"/>
                  <a:pt x="54" y="1"/>
                </a:cubicBezTo>
                <a:cubicBezTo>
                  <a:pt x="54" y="1"/>
                  <a:pt x="55" y="2"/>
                  <a:pt x="56" y="2"/>
                </a:cubicBezTo>
                <a:cubicBezTo>
                  <a:pt x="64" y="10"/>
                  <a:pt x="64" y="10"/>
                  <a:pt x="64" y="10"/>
                </a:cubicBezTo>
                <a:cubicBezTo>
                  <a:pt x="64" y="11"/>
                  <a:pt x="64" y="11"/>
                  <a:pt x="64" y="12"/>
                </a:cubicBezTo>
                <a:cubicBezTo>
                  <a:pt x="64" y="13"/>
                  <a:pt x="64" y="13"/>
                  <a:pt x="64" y="14"/>
                </a:cubicBezTo>
                <a:close/>
                <a:moveTo>
                  <a:pt x="14" y="5"/>
                </a:moveTo>
                <a:cubicBezTo>
                  <a:pt x="10" y="7"/>
                  <a:pt x="10" y="7"/>
                  <a:pt x="10" y="7"/>
                </a:cubicBezTo>
                <a:cubicBezTo>
                  <a:pt x="9" y="11"/>
                  <a:pt x="9" y="11"/>
                  <a:pt x="9" y="11"/>
                </a:cubicBezTo>
                <a:cubicBezTo>
                  <a:pt x="8" y="7"/>
                  <a:pt x="8" y="7"/>
                  <a:pt x="8" y="7"/>
                </a:cubicBezTo>
                <a:cubicBezTo>
                  <a:pt x="4" y="5"/>
                  <a:pt x="4" y="5"/>
                  <a:pt x="4" y="5"/>
                </a:cubicBezTo>
                <a:cubicBezTo>
                  <a:pt x="8" y="4"/>
                  <a:pt x="8" y="4"/>
                  <a:pt x="8" y="4"/>
                </a:cubicBezTo>
                <a:cubicBezTo>
                  <a:pt x="9" y="0"/>
                  <a:pt x="9" y="0"/>
                  <a:pt x="9" y="0"/>
                </a:cubicBezTo>
                <a:cubicBezTo>
                  <a:pt x="10" y="4"/>
                  <a:pt x="10" y="4"/>
                  <a:pt x="10" y="4"/>
                </a:cubicBezTo>
                <a:lnTo>
                  <a:pt x="14" y="5"/>
                </a:lnTo>
                <a:close/>
                <a:moveTo>
                  <a:pt x="32" y="13"/>
                </a:moveTo>
                <a:cubicBezTo>
                  <a:pt x="24" y="16"/>
                  <a:pt x="24" y="16"/>
                  <a:pt x="24" y="16"/>
                </a:cubicBezTo>
                <a:cubicBezTo>
                  <a:pt x="22" y="23"/>
                  <a:pt x="22" y="23"/>
                  <a:pt x="22" y="23"/>
                </a:cubicBezTo>
                <a:cubicBezTo>
                  <a:pt x="19" y="16"/>
                  <a:pt x="19" y="16"/>
                  <a:pt x="19" y="16"/>
                </a:cubicBezTo>
                <a:cubicBezTo>
                  <a:pt x="11" y="13"/>
                  <a:pt x="11" y="13"/>
                  <a:pt x="11" y="13"/>
                </a:cubicBezTo>
                <a:cubicBezTo>
                  <a:pt x="19" y="11"/>
                  <a:pt x="19" y="11"/>
                  <a:pt x="19" y="11"/>
                </a:cubicBezTo>
                <a:cubicBezTo>
                  <a:pt x="22" y="3"/>
                  <a:pt x="22" y="3"/>
                  <a:pt x="22" y="3"/>
                </a:cubicBezTo>
                <a:cubicBezTo>
                  <a:pt x="24" y="11"/>
                  <a:pt x="24" y="11"/>
                  <a:pt x="24" y="11"/>
                </a:cubicBezTo>
                <a:lnTo>
                  <a:pt x="32" y="13"/>
                </a:lnTo>
                <a:close/>
                <a:moveTo>
                  <a:pt x="40" y="5"/>
                </a:moveTo>
                <a:cubicBezTo>
                  <a:pt x="36" y="7"/>
                  <a:pt x="36" y="7"/>
                  <a:pt x="36" y="7"/>
                </a:cubicBezTo>
                <a:cubicBezTo>
                  <a:pt x="34" y="11"/>
                  <a:pt x="34" y="11"/>
                  <a:pt x="34" y="11"/>
                </a:cubicBezTo>
                <a:cubicBezTo>
                  <a:pt x="33" y="7"/>
                  <a:pt x="33" y="7"/>
                  <a:pt x="33" y="7"/>
                </a:cubicBezTo>
                <a:cubicBezTo>
                  <a:pt x="29" y="5"/>
                  <a:pt x="29" y="5"/>
                  <a:pt x="29" y="5"/>
                </a:cubicBezTo>
                <a:cubicBezTo>
                  <a:pt x="33" y="4"/>
                  <a:pt x="33" y="4"/>
                  <a:pt x="33" y="4"/>
                </a:cubicBezTo>
                <a:cubicBezTo>
                  <a:pt x="34" y="0"/>
                  <a:pt x="34" y="0"/>
                  <a:pt x="34" y="0"/>
                </a:cubicBezTo>
                <a:cubicBezTo>
                  <a:pt x="36" y="4"/>
                  <a:pt x="36" y="4"/>
                  <a:pt x="36" y="4"/>
                </a:cubicBezTo>
                <a:lnTo>
                  <a:pt x="40" y="5"/>
                </a:lnTo>
                <a:close/>
                <a:moveTo>
                  <a:pt x="58" y="12"/>
                </a:moveTo>
                <a:cubicBezTo>
                  <a:pt x="54" y="8"/>
                  <a:pt x="54" y="8"/>
                  <a:pt x="54" y="8"/>
                </a:cubicBezTo>
                <a:cubicBezTo>
                  <a:pt x="42" y="19"/>
                  <a:pt x="42" y="19"/>
                  <a:pt x="42" y="19"/>
                </a:cubicBezTo>
                <a:cubicBezTo>
                  <a:pt x="46" y="24"/>
                  <a:pt x="46" y="24"/>
                  <a:pt x="46" y="24"/>
                </a:cubicBezTo>
                <a:lnTo>
                  <a:pt x="58" y="12"/>
                </a:lnTo>
                <a:close/>
                <a:moveTo>
                  <a:pt x="65" y="31"/>
                </a:moveTo>
                <a:cubicBezTo>
                  <a:pt x="61" y="32"/>
                  <a:pt x="61" y="32"/>
                  <a:pt x="61" y="32"/>
                </a:cubicBezTo>
                <a:cubicBezTo>
                  <a:pt x="60" y="36"/>
                  <a:pt x="60" y="36"/>
                  <a:pt x="60" y="36"/>
                </a:cubicBezTo>
                <a:cubicBezTo>
                  <a:pt x="59" y="32"/>
                  <a:pt x="59" y="32"/>
                  <a:pt x="59" y="32"/>
                </a:cubicBezTo>
                <a:cubicBezTo>
                  <a:pt x="55" y="31"/>
                  <a:pt x="55" y="31"/>
                  <a:pt x="55" y="31"/>
                </a:cubicBezTo>
                <a:cubicBezTo>
                  <a:pt x="59" y="30"/>
                  <a:pt x="59" y="30"/>
                  <a:pt x="59" y="30"/>
                </a:cubicBezTo>
                <a:cubicBezTo>
                  <a:pt x="60" y="26"/>
                  <a:pt x="60" y="26"/>
                  <a:pt x="60" y="26"/>
                </a:cubicBezTo>
                <a:cubicBezTo>
                  <a:pt x="61" y="30"/>
                  <a:pt x="61" y="30"/>
                  <a:pt x="61" y="30"/>
                </a:cubicBezTo>
                <a:lnTo>
                  <a:pt x="65" y="31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50" tIns="45725" rIns="91450" bIns="4572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3" name="Group 59"/>
          <p:cNvGrpSpPr/>
          <p:nvPr/>
        </p:nvGrpSpPr>
        <p:grpSpPr>
          <a:xfrm>
            <a:off x="6085226" y="3148790"/>
            <a:ext cx="2453786" cy="970781"/>
            <a:chOff x="7146082" y="3186530"/>
            <a:chExt cx="2453360" cy="499488"/>
          </a:xfrm>
        </p:grpSpPr>
        <p:sp>
          <p:nvSpPr>
            <p:cNvPr id="44" name="TextBox 43"/>
            <p:cNvSpPr txBox="1"/>
            <p:nvPr/>
          </p:nvSpPr>
          <p:spPr>
            <a:xfrm>
              <a:off x="7146082" y="3590974"/>
              <a:ext cx="2276194" cy="950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endPara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7146082" y="3186530"/>
              <a:ext cx="2453360" cy="38017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200" b="1" dirty="0">
                  <a:solidFill>
                    <a:schemeClr val="accent1"/>
                  </a:solidFill>
                </a:rPr>
                <a:t>Сотрудничество с высокотехнологичными компаниями и научно-исследовательскими центрами</a:t>
              </a:r>
              <a:endParaRPr lang="en-US" sz="1200" b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4" name="Group 58"/>
          <p:cNvGrpSpPr/>
          <p:nvPr/>
        </p:nvGrpSpPr>
        <p:grpSpPr>
          <a:xfrm>
            <a:off x="5437040" y="1059912"/>
            <a:ext cx="3456984" cy="1519018"/>
            <a:chOff x="7023526" y="1382324"/>
            <a:chExt cx="2276195" cy="596495"/>
          </a:xfrm>
        </p:grpSpPr>
        <p:sp>
          <p:nvSpPr>
            <p:cNvPr id="47" name="TextBox 46"/>
            <p:cNvSpPr txBox="1"/>
            <p:nvPr/>
          </p:nvSpPr>
          <p:spPr>
            <a:xfrm>
              <a:off x="7023526" y="1471210"/>
              <a:ext cx="2276195" cy="50760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indent="180995">
                <a:buFont typeface="Wingdings" pitchFamily="2" charset="2"/>
                <a:buChar char="Ø"/>
              </a:pPr>
              <a:r>
                <a:rPr lang="ru-RU" sz="1200" dirty="0"/>
                <a:t>В </a:t>
              </a:r>
              <a:r>
                <a:rPr lang="ru-RU" sz="1200" dirty="0" err="1"/>
                <a:t>оксибарокамерах</a:t>
              </a:r>
              <a:endParaRPr lang="ru-RU" sz="1200" dirty="0"/>
            </a:p>
            <a:p>
              <a:pPr indent="180995">
                <a:buFont typeface="Wingdings" pitchFamily="2" charset="2"/>
                <a:buChar char="Ø"/>
              </a:pPr>
              <a:r>
                <a:rPr lang="ru-RU" sz="1200" dirty="0"/>
                <a:t>Для обогащения газовых смесей</a:t>
              </a:r>
            </a:p>
            <a:p>
              <a:pPr indent="180995">
                <a:buFont typeface="Wingdings" pitchFamily="2" charset="2"/>
                <a:buChar char="Ø"/>
              </a:pPr>
              <a:r>
                <a:rPr lang="ru-RU" sz="1200" dirty="0"/>
                <a:t>Для заправки кислородных масок и подушек </a:t>
              </a:r>
            </a:p>
            <a:p>
              <a:pPr indent="180995">
                <a:buFont typeface="Wingdings" pitchFamily="2" charset="2"/>
                <a:buChar char="Ø"/>
              </a:pPr>
              <a:r>
                <a:rPr lang="ru-RU" sz="1200" dirty="0"/>
                <a:t>При проведении операции и лечении ожоговых пациентов, подкожного введения</a:t>
              </a:r>
            </a:p>
            <a:p>
              <a:pPr indent="180995">
                <a:buFont typeface="Wingdings" pitchFamily="2" charset="2"/>
                <a:buChar char="Ø"/>
              </a:pPr>
              <a:r>
                <a:rPr lang="ru-RU" sz="1200" dirty="0"/>
                <a:t>Для создания специального состава воздуха в электронных изделиях</a:t>
              </a: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7165788" y="1382324"/>
              <a:ext cx="1543325" cy="7253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ru-RU" sz="1200" b="1" dirty="0">
                  <a:solidFill>
                    <a:schemeClr val="accent1"/>
                  </a:solidFill>
                </a:rPr>
                <a:t>Сфера применения кислорода</a:t>
              </a:r>
              <a:endParaRPr lang="en-US" sz="1200" b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5" name="Group 56"/>
          <p:cNvGrpSpPr/>
          <p:nvPr/>
        </p:nvGrpSpPr>
        <p:grpSpPr>
          <a:xfrm>
            <a:off x="3132386" y="3154723"/>
            <a:ext cx="2294543" cy="1362639"/>
            <a:chOff x="-264020" y="1363503"/>
            <a:chExt cx="2294144" cy="697971"/>
          </a:xfrm>
        </p:grpSpPr>
        <p:sp>
          <p:nvSpPr>
            <p:cNvPr id="50" name="TextBox 49"/>
            <p:cNvSpPr txBox="1"/>
            <p:nvPr/>
          </p:nvSpPr>
          <p:spPr>
            <a:xfrm>
              <a:off x="-264020" y="1588380"/>
              <a:ext cx="2276196" cy="47309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ru-RU" sz="1200" dirty="0"/>
                <a:t>применение действующих высокоэффективных криогенных технологий ООО «Завода криогенного оборудования»</a:t>
              </a:r>
              <a:endPara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135538" y="1363503"/>
              <a:ext cx="1894586" cy="18923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r"/>
              <a:r>
                <a:rPr lang="ru-RU" sz="1200" b="1" dirty="0">
                  <a:solidFill>
                    <a:schemeClr val="accent1"/>
                  </a:solidFill>
                </a:rPr>
                <a:t>Конкурентные  преимущества</a:t>
              </a:r>
              <a:endParaRPr lang="en-US" sz="1200" b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6" name="Group 56"/>
          <p:cNvGrpSpPr/>
          <p:nvPr/>
        </p:nvGrpSpPr>
        <p:grpSpPr>
          <a:xfrm>
            <a:off x="571573" y="3144223"/>
            <a:ext cx="2348612" cy="1557520"/>
            <a:chOff x="-367758" y="1363501"/>
            <a:chExt cx="2348204" cy="963237"/>
          </a:xfrm>
        </p:grpSpPr>
        <p:sp>
          <p:nvSpPr>
            <p:cNvPr id="53" name="TextBox 52"/>
            <p:cNvSpPr txBox="1"/>
            <p:nvPr/>
          </p:nvSpPr>
          <p:spPr>
            <a:xfrm>
              <a:off x="-295750" y="1641506"/>
              <a:ext cx="2276196" cy="6852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ru-RU" sz="1200" dirty="0"/>
                <a:t>В рамках проведенных НИОКР созданы </a:t>
              </a:r>
              <a:r>
                <a:rPr lang="ru-RU" sz="1200" dirty="0" err="1"/>
                <a:t>энергоэффективные</a:t>
              </a:r>
              <a:r>
                <a:rPr lang="ru-RU" sz="1200" dirty="0"/>
                <a:t> промышленные установки для  производства специальных газов и их смесей для электронной промышленности</a:t>
              </a:r>
              <a:endParaRPr lang="en-US" sz="1200" dirty="0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-367758" y="1363501"/>
              <a:ext cx="2347443" cy="22848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r"/>
              <a:r>
                <a:rPr lang="ru-RU" sz="1200" b="1" dirty="0">
                  <a:solidFill>
                    <a:schemeClr val="accent1"/>
                  </a:solidFill>
                </a:rPr>
                <a:t>ООО «Завода криогенного оборудования</a:t>
              </a:r>
              <a:r>
                <a:rPr lang="ru-RU" sz="1200" dirty="0"/>
                <a:t>»</a:t>
              </a:r>
              <a:endPara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30" name="Номер слайда 4"/>
          <p:cNvSpPr txBox="1">
            <a:spLocks/>
          </p:cNvSpPr>
          <p:nvPr/>
        </p:nvSpPr>
        <p:spPr>
          <a:xfrm>
            <a:off x="6554338" y="4768739"/>
            <a:ext cx="2133971" cy="273928"/>
          </a:xfrm>
          <a:prstGeom prst="rect">
            <a:avLst/>
          </a:prstGeom>
        </p:spPr>
        <p:txBody>
          <a:bodyPr lIns="91450" tIns="45725" rIns="91450" bIns="45725" anchor="ctr"/>
          <a:lstStyle/>
          <a:p>
            <a:pPr algn="r" defTabSz="914499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kern="0" dirty="0">
              <a:solidFill>
                <a:sysClr val="windowText" lastClr="000000"/>
              </a:solidFill>
              <a:latin typeface="+mj-lt"/>
              <a:cs typeface="+mn-cs"/>
            </a:endParaRPr>
          </a:p>
        </p:txBody>
      </p:sp>
      <p:sp>
        <p:nvSpPr>
          <p:cNvPr id="1026" name="AutoShape 2" descr="https://kriozavod.ru/images/news/070416/55.jpg"/>
          <p:cNvSpPr>
            <a:spLocks noChangeAspect="1" noChangeArrowheads="1"/>
          </p:cNvSpPr>
          <p:nvPr/>
        </p:nvSpPr>
        <p:spPr bwMode="auto">
          <a:xfrm>
            <a:off x="155602" y="-144507"/>
            <a:ext cx="304853" cy="304895"/>
          </a:xfrm>
          <a:prstGeom prst="rect">
            <a:avLst/>
          </a:prstGeom>
          <a:noFill/>
        </p:spPr>
        <p:txBody>
          <a:bodyPr vert="horz" wrap="square" lIns="91450" tIns="45725" rIns="91450" bIns="45725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kriozavod.ru/images/news/070416/55.jpg"/>
          <p:cNvSpPr>
            <a:spLocks noChangeAspect="1" noChangeArrowheads="1"/>
          </p:cNvSpPr>
          <p:nvPr/>
        </p:nvSpPr>
        <p:spPr bwMode="auto">
          <a:xfrm>
            <a:off x="155602" y="-144507"/>
            <a:ext cx="304853" cy="304895"/>
          </a:xfrm>
          <a:prstGeom prst="rect">
            <a:avLst/>
          </a:prstGeom>
          <a:noFill/>
        </p:spPr>
        <p:txBody>
          <a:bodyPr vert="horz" wrap="square" lIns="91450" tIns="45725" rIns="91450" bIns="45725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67" y="1041873"/>
            <a:ext cx="5007294" cy="1890826"/>
          </a:xfrm>
          <a:prstGeom prst="rect">
            <a:avLst/>
          </a:prstGeom>
          <a:ln w="63500">
            <a:solidFill>
              <a:schemeClr val="accent1"/>
            </a:solidFill>
          </a:ln>
        </p:spPr>
      </p:pic>
      <p:cxnSp>
        <p:nvCxnSpPr>
          <p:cNvPr id="22" name="Прямая соединительная линия 21"/>
          <p:cNvCxnSpPr/>
          <p:nvPr/>
        </p:nvCxnSpPr>
        <p:spPr>
          <a:xfrm>
            <a:off x="0" y="819150"/>
            <a:ext cx="9145588" cy="0"/>
          </a:xfrm>
          <a:prstGeom prst="line">
            <a:avLst/>
          </a:prstGeom>
          <a:ln w="25400">
            <a:solidFill>
              <a:srgbClr val="1B70A5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4" name="Номер слайда 1"/>
          <p:cNvSpPr txBox="1">
            <a:spLocks/>
          </p:cNvSpPr>
          <p:nvPr/>
        </p:nvSpPr>
        <p:spPr>
          <a:xfrm>
            <a:off x="8648700" y="4766414"/>
            <a:ext cx="505127" cy="363785"/>
          </a:xfrm>
          <a:prstGeom prst="rect">
            <a:avLst/>
          </a:prstGeom>
        </p:spPr>
        <p:txBody>
          <a:bodyPr vert="horz" lIns="91458" tIns="45729" rIns="91458" bIns="45729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fld id="{EF5B593B-4CCA-4A40-944F-34041F6D6F3F}" type="slidenum">
              <a:rPr lang="ru-RU" sz="1600" smtClean="0"/>
              <a:pPr marL="0" indent="0">
                <a:buNone/>
                <a:defRPr/>
              </a:pPr>
              <a:t>18</a:t>
            </a:fld>
            <a:endParaRPr lang="ru-RU" sz="1600" dirty="0"/>
          </a:p>
        </p:txBody>
      </p:sp>
      <p:sp>
        <p:nvSpPr>
          <p:cNvPr id="25" name="Объект 4"/>
          <p:cNvSpPr txBox="1">
            <a:spLocks/>
          </p:cNvSpPr>
          <p:nvPr/>
        </p:nvSpPr>
        <p:spPr>
          <a:xfrm>
            <a:off x="745827" y="225582"/>
            <a:ext cx="1778298" cy="36015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defTabSz="914583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145838"/>
                </a:solidFill>
                <a:latin typeface="+mj-lt"/>
                <a:cs typeface="+mn-cs"/>
              </a:rPr>
              <a:t>ПТП «ГРАНИТ»</a:t>
            </a:r>
          </a:p>
        </p:txBody>
      </p:sp>
      <p:pic>
        <p:nvPicPr>
          <p:cNvPr id="26" name="Picture 2" descr="C:\Users\Федченко\Downloads\Лого тип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75" y="67049"/>
            <a:ext cx="605929" cy="677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Прямоугольник 2"/>
          <p:cNvSpPr>
            <a:spLocks noChangeArrowheads="1"/>
          </p:cNvSpPr>
          <p:nvPr/>
        </p:nvSpPr>
        <p:spPr bwMode="auto">
          <a:xfrm>
            <a:off x="2326884" y="140194"/>
            <a:ext cx="5864616" cy="53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42000"/>
              </a:srgbClr>
            </a:outerShdw>
          </a:effectLst>
        </p:spPr>
        <p:txBody>
          <a:bodyPr wrap="square" lIns="68589" tIns="34295" rIns="68589" bIns="34295">
            <a:spAutoFit/>
          </a:bodyPr>
          <a:lstStyle/>
          <a:p>
            <a:pPr algn="ctr"/>
            <a:r>
              <a:rPr lang="ru-RU" altLang="ru-RU" sz="1500" b="1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СООТВЕТСТВИЕ ПАРАМЕТРОВ ТЕХНОПАРКА «ГРАНИТ» </a:t>
            </a:r>
          </a:p>
          <a:p>
            <a:pPr algn="ctr"/>
            <a:r>
              <a:rPr lang="ru-RU" altLang="ru-RU" sz="1500" b="1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ТРЕБОВАНИЯМ ПРОМЫШЛЕННОГО ТЕХНОПАРКА</a:t>
            </a:r>
            <a:endParaRPr lang="ru-RU" altLang="ru-RU" sz="1500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876459" y="831539"/>
            <a:ext cx="3989286" cy="3668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>
                <a:solidFill>
                  <a:schemeClr val="tx1"/>
                </a:solidFill>
                <a:latin typeface="Arimo" pitchFamily="34" charset="0"/>
                <a:ea typeface="Arimo" pitchFamily="34" charset="0"/>
                <a:cs typeface="Arimo" pitchFamily="34" charset="0"/>
              </a:rPr>
              <a:t>Соответствие требованиям УК промышленного технопарка ПП РФ №1863</a:t>
            </a:r>
          </a:p>
        </p:txBody>
      </p:sp>
      <p:graphicFrame>
        <p:nvGraphicFramePr>
          <p:cNvPr id="12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6988037"/>
              </p:ext>
            </p:extLst>
          </p:nvPr>
        </p:nvGraphicFramePr>
        <p:xfrm>
          <a:off x="4689497" y="1197812"/>
          <a:ext cx="4176248" cy="341862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970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13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78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0208"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№ п/п</a:t>
                      </a:r>
                    </a:p>
                  </a:txBody>
                  <a:tcPr marL="68592" marR="68592" marT="34301" marB="34301" anchor="ctr">
                    <a:solidFill>
                      <a:srgbClr val="1B70A5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Требование</a:t>
                      </a:r>
                    </a:p>
                  </a:txBody>
                  <a:tcPr marL="68592" marR="68592" marT="34301" marB="34301" anchor="ctr">
                    <a:solidFill>
                      <a:srgbClr val="1B70A5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Соответствие </a:t>
                      </a:r>
                    </a:p>
                  </a:txBody>
                  <a:tcPr marL="68592" marR="68592" marT="34301" marB="34301" anchor="ctr">
                    <a:solidFill>
                      <a:srgbClr val="1B70A5">
                        <a:alpha val="56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139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1</a:t>
                      </a:r>
                    </a:p>
                  </a:txBody>
                  <a:tcPr marL="68592" marR="68592" marT="34301" marB="34301" anchor="ctr"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Организационно-правовая форма УК парка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mo" pitchFamily="34" charset="0"/>
                        <a:ea typeface="Arimo" pitchFamily="34" charset="0"/>
                        <a:cs typeface="Arimo" pitchFamily="34" charset="0"/>
                      </a:endParaRPr>
                    </a:p>
                  </a:txBody>
                  <a:tcPr marL="68592" marR="68592" marT="34301" marB="34301" anchor="ctr"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ООО </a:t>
                      </a:r>
                    </a:p>
                  </a:txBody>
                  <a:tcPr marL="68592" marR="68592" marT="34301" marB="34301" anchor="ctr">
                    <a:solidFill>
                      <a:srgbClr val="BAD3E0">
                        <a:alpha val="8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0139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2</a:t>
                      </a:r>
                    </a:p>
                  </a:txBody>
                  <a:tcPr marL="68592" marR="68592" marT="34301" marB="34301" anchor="ctr">
                    <a:solidFill>
                      <a:srgbClr val="D2EAF6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Регистрация на территории субъекта РФ, в котором расположен парк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mo" pitchFamily="34" charset="0"/>
                        <a:ea typeface="Arimo" pitchFamily="34" charset="0"/>
                        <a:cs typeface="Arimo" pitchFamily="34" charset="0"/>
                      </a:endParaRPr>
                    </a:p>
                  </a:txBody>
                  <a:tcPr marL="68592" marR="68592" marT="34301" marB="34301" anchor="ctr">
                    <a:solidFill>
                      <a:srgbClr val="D2EAF6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+</a:t>
                      </a:r>
                    </a:p>
                  </a:txBody>
                  <a:tcPr marL="68592" marR="68592" marT="34301" marB="34301" anchor="ctr">
                    <a:solidFill>
                      <a:srgbClr val="D2EAF6">
                        <a:alpha val="6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4370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3</a:t>
                      </a:r>
                    </a:p>
                  </a:txBody>
                  <a:tcPr marL="68592" marR="68592" marT="34301" marB="34301" anchor="ctr"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Ведение УК реестра резидентов парка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mo" pitchFamily="34" charset="0"/>
                        <a:ea typeface="Arimo" pitchFamily="34" charset="0"/>
                        <a:cs typeface="Arimo" pitchFamily="34" charset="0"/>
                      </a:endParaRPr>
                    </a:p>
                  </a:txBody>
                  <a:tcPr marL="68592" marR="68592" marT="34301" marB="34301" anchor="ctr"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+</a:t>
                      </a:r>
                    </a:p>
                  </a:txBody>
                  <a:tcPr marL="68592" marR="68592" marT="34301" marB="34301" anchor="ctr">
                    <a:solidFill>
                      <a:srgbClr val="BAD3E0">
                        <a:alpha val="8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0139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4</a:t>
                      </a:r>
                    </a:p>
                  </a:txBody>
                  <a:tcPr marL="68592" marR="68592" marT="34301" marB="34301" anchor="ctr">
                    <a:solidFill>
                      <a:srgbClr val="D2EAF6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b="1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Основной вид деятельности УК парка</a:t>
                      </a:r>
                    </a:p>
                  </a:txBody>
                  <a:tcPr marL="68592" marR="68592" marT="34301" marB="34301" anchor="ctr">
                    <a:solidFill>
                      <a:srgbClr val="D2EAF6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Управление недвижимостью</a:t>
                      </a:r>
                    </a:p>
                  </a:txBody>
                  <a:tcPr marL="68592" marR="68592" marT="34301" marB="34301" anchor="ctr">
                    <a:solidFill>
                      <a:srgbClr val="D2EAF6">
                        <a:alpha val="6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5908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5</a:t>
                      </a:r>
                    </a:p>
                  </a:txBody>
                  <a:tcPr marL="68592" marR="68592" marT="34301" marB="34301" anchor="ctr"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b="1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Не менее 80% всех видов деятельности УК связаны с управлением созданием, развитием и эксплуатацией парка</a:t>
                      </a:r>
                    </a:p>
                  </a:txBody>
                  <a:tcPr marL="68592" marR="68592" marT="34301" marB="34301" anchor="ctr"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+</a:t>
                      </a:r>
                    </a:p>
                  </a:txBody>
                  <a:tcPr marL="68592" marR="68592" marT="34301" marB="34301" anchor="ctr">
                    <a:solidFill>
                      <a:srgbClr val="BAD3E0">
                        <a:alpha val="8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4370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6</a:t>
                      </a:r>
                    </a:p>
                  </a:txBody>
                  <a:tcPr marL="68592" marR="68592" marT="34301" marB="34301" anchor="ctr">
                    <a:solidFill>
                      <a:srgbClr val="D2EAF6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b="1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Распоряжение УК имуществом парка</a:t>
                      </a:r>
                    </a:p>
                  </a:txBody>
                  <a:tcPr marL="68592" marR="68592" marT="34301" marB="34301" anchor="ctr">
                    <a:solidFill>
                      <a:srgbClr val="D2EAF6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+</a:t>
                      </a:r>
                    </a:p>
                  </a:txBody>
                  <a:tcPr marL="68592" marR="68592" marT="34301" marB="34301" anchor="ctr">
                    <a:solidFill>
                      <a:srgbClr val="D2EAF6">
                        <a:alpha val="6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97445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7</a:t>
                      </a:r>
                    </a:p>
                  </a:txBody>
                  <a:tcPr marL="68592" marR="68592" marT="34301" marB="34301" anchor="ctr"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b="1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Наличие сайта парка </a:t>
                      </a:r>
                      <a:r>
                        <a:rPr lang="en-US" sz="800" b="1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/</a:t>
                      </a:r>
                      <a:r>
                        <a:rPr lang="ru-RU" sz="800" b="1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 отдельного раздела на сайте инвестиционного портала, корпорации развития или профильного министерства субъекта РФ</a:t>
                      </a:r>
                    </a:p>
                  </a:txBody>
                  <a:tcPr marL="68592" marR="68592" marT="34301" marB="34301" anchor="ctr"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Сайт технопарка</a:t>
                      </a:r>
                    </a:p>
                  </a:txBody>
                  <a:tcPr marL="68592" marR="68592" marT="34301" marB="34301" anchor="ctr">
                    <a:solidFill>
                      <a:srgbClr val="BAD3E0">
                        <a:alpha val="8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5908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8</a:t>
                      </a:r>
                    </a:p>
                  </a:txBody>
                  <a:tcPr marL="68592" marR="68592" marT="34301" marB="34301" anchor="ctr">
                    <a:solidFill>
                      <a:srgbClr val="D2EAF6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b="1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Наличие соглашения УК парка с РОИВ, осуществляющим функции в сфере промышленной политики субъекта РФ</a:t>
                      </a:r>
                    </a:p>
                  </a:txBody>
                  <a:tcPr marL="68592" marR="68592" marT="34301" marB="34301" anchor="ctr">
                    <a:solidFill>
                      <a:srgbClr val="D2EAF6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+</a:t>
                      </a:r>
                    </a:p>
                  </a:txBody>
                  <a:tcPr marL="68592" marR="68592" marT="34301" marB="34301" anchor="ctr">
                    <a:solidFill>
                      <a:srgbClr val="D2EAF6">
                        <a:alpha val="6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338196" y="832155"/>
            <a:ext cx="3977379" cy="3668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>
                <a:solidFill>
                  <a:schemeClr val="tx1"/>
                </a:solidFill>
                <a:latin typeface="Arimo" pitchFamily="34" charset="0"/>
                <a:ea typeface="Arimo" pitchFamily="34" charset="0"/>
                <a:cs typeface="Arimo" pitchFamily="34" charset="0"/>
              </a:rPr>
              <a:t>Соответствие требованиям имущественного комплекса промышленного технопарка ПП РФ №1863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6757956"/>
              </p:ext>
            </p:extLst>
          </p:nvPr>
        </p:nvGraphicFramePr>
        <p:xfrm>
          <a:off x="229678" y="1197196"/>
          <a:ext cx="4194413" cy="387542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123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32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88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5589"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№ п/п</a:t>
                      </a:r>
                    </a:p>
                  </a:txBody>
                  <a:tcPr marL="68592" marR="68592" marT="34301" marB="34301" anchor="ctr">
                    <a:solidFill>
                      <a:srgbClr val="1B70A5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Требование</a:t>
                      </a:r>
                    </a:p>
                  </a:txBody>
                  <a:tcPr marL="68592" marR="68592" marT="34301" marB="34301" anchor="ctr">
                    <a:solidFill>
                      <a:srgbClr val="1B70A5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Соответствие </a:t>
                      </a:r>
                    </a:p>
                  </a:txBody>
                  <a:tcPr marL="68592" marR="68592" marT="34301" marB="34301" anchor="ctr">
                    <a:solidFill>
                      <a:srgbClr val="1B70A5">
                        <a:alpha val="56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1354"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1</a:t>
                      </a:r>
                    </a:p>
                  </a:txBody>
                  <a:tcPr marL="68592" marR="68592" marT="34301" marB="34301" anchor="ctr"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Площадь земельного участка от 1 Га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mo" pitchFamily="34" charset="0"/>
                        <a:ea typeface="Arimo" pitchFamily="34" charset="0"/>
                        <a:cs typeface="Arimo" pitchFamily="34" charset="0"/>
                      </a:endParaRPr>
                    </a:p>
                  </a:txBody>
                  <a:tcPr marL="68592" marR="68592" marT="34301" marB="34301" anchor="ctr"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6 га </a:t>
                      </a:r>
                    </a:p>
                  </a:txBody>
                  <a:tcPr marL="68592" marR="68592" marT="34301" marB="34301" anchor="ctr">
                    <a:solidFill>
                      <a:srgbClr val="BAD3E0">
                        <a:alpha val="8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6266"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2</a:t>
                      </a:r>
                    </a:p>
                  </a:txBody>
                  <a:tcPr marL="68592" marR="68592" marT="34301" marB="34301" anchor="ctr">
                    <a:solidFill>
                      <a:srgbClr val="D2EAF6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b="1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В состав территории парка входят участки с разрешенной категорией земель</a:t>
                      </a:r>
                    </a:p>
                  </a:txBody>
                  <a:tcPr marL="68592" marR="68592" marT="34301" marB="34301" anchor="ctr">
                    <a:solidFill>
                      <a:srgbClr val="D2EAF6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+</a:t>
                      </a:r>
                    </a:p>
                  </a:txBody>
                  <a:tcPr marL="68592" marR="68592" marT="34301" marB="34301" anchor="ctr">
                    <a:solidFill>
                      <a:srgbClr val="D2EAF6">
                        <a:alpha val="6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3216"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3</a:t>
                      </a:r>
                    </a:p>
                  </a:txBody>
                  <a:tcPr marL="68592" marR="68592" marT="34301" marB="34301" anchor="ctr"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b="1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Не менее 50% полезной площади зданий предназначено для резидентов</a:t>
                      </a:r>
                    </a:p>
                  </a:txBody>
                  <a:tcPr marL="68592" marR="68592" marT="34301" marB="34301" anchor="ctr"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+</a:t>
                      </a:r>
                    </a:p>
                  </a:txBody>
                  <a:tcPr marL="68592" marR="68592" marT="34301" marB="34301" anchor="ctr">
                    <a:solidFill>
                      <a:srgbClr val="BAD3E0">
                        <a:alpha val="8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3216"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4</a:t>
                      </a:r>
                    </a:p>
                  </a:txBody>
                  <a:tcPr marL="68592" marR="68592" marT="34301" marB="34301" anchor="ctr">
                    <a:solidFill>
                      <a:srgbClr val="D2EAF6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Площадь зданий</a:t>
                      </a:r>
                      <a:r>
                        <a:rPr lang="en-US" sz="800" b="1" kern="1200" dirty="0"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/</a:t>
                      </a: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сооружений от 5000 </a:t>
                      </a:r>
                      <a:r>
                        <a:rPr lang="ru-RU" sz="800" b="1" kern="1200" dirty="0" err="1"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кв.м</a:t>
                      </a: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.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mo" pitchFamily="34" charset="0"/>
                        <a:ea typeface="Arimo" pitchFamily="34" charset="0"/>
                        <a:cs typeface="Arimo" pitchFamily="34" charset="0"/>
                      </a:endParaRPr>
                    </a:p>
                  </a:txBody>
                  <a:tcPr marL="68592" marR="68592" marT="34301" marB="34301" anchor="ctr">
                    <a:solidFill>
                      <a:srgbClr val="D2EAF6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16100 кв.м</a:t>
                      </a:r>
                    </a:p>
                  </a:txBody>
                  <a:tcPr marL="68592" marR="68592" marT="34301" marB="34301" anchor="ctr">
                    <a:solidFill>
                      <a:srgbClr val="D2EAF6">
                        <a:alpha val="6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1354"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5</a:t>
                      </a:r>
                    </a:p>
                  </a:txBody>
                  <a:tcPr marL="68592" marR="68592" marT="34301" marB="34301" anchor="ctr"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Плотность застройки от 2000 </a:t>
                      </a:r>
                      <a:r>
                        <a:rPr lang="ru-RU" sz="800" b="1" kern="1200" dirty="0" err="1"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кв.м</a:t>
                      </a: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.</a:t>
                      </a:r>
                      <a:r>
                        <a:rPr lang="en-US" sz="800" b="1" kern="1200" dirty="0"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/</a:t>
                      </a: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Га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mo" pitchFamily="34" charset="0"/>
                        <a:ea typeface="Arimo" pitchFamily="34" charset="0"/>
                        <a:cs typeface="Arimo" pitchFamily="34" charset="0"/>
                      </a:endParaRPr>
                    </a:p>
                  </a:txBody>
                  <a:tcPr marL="68592" marR="68592" marT="34301" marB="34301" anchor="ctr"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Св. 2700 кв. м\га</a:t>
                      </a:r>
                    </a:p>
                  </a:txBody>
                  <a:tcPr marL="68592" marR="68592" marT="34301" marB="34301" anchor="ctr">
                    <a:solidFill>
                      <a:srgbClr val="BAD3E0">
                        <a:alpha val="8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82363"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6</a:t>
                      </a:r>
                    </a:p>
                  </a:txBody>
                  <a:tcPr marL="68592" marR="68592" marT="34301" marB="34301" anchor="ctr">
                    <a:solidFill>
                      <a:srgbClr val="D2EAF6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b="1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Вид деятельности резидентов промышленное производство / научно-техническая и (или)</a:t>
                      </a:r>
                    </a:p>
                    <a:p>
                      <a:pPr algn="l"/>
                      <a:r>
                        <a:rPr lang="ru-RU" sz="800" b="1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инновационная деятельность</a:t>
                      </a:r>
                    </a:p>
                  </a:txBody>
                  <a:tcPr marL="68592" marR="68592" marT="34301" marB="34301" anchor="ctr">
                    <a:solidFill>
                      <a:srgbClr val="D2EAF6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промышленное производство, научно-техническая и </a:t>
                      </a:r>
                    </a:p>
                    <a:p>
                      <a:pPr algn="ctr"/>
                      <a:r>
                        <a:rPr lang="ru-RU" sz="800" b="1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инновационная деятельность</a:t>
                      </a:r>
                    </a:p>
                  </a:txBody>
                  <a:tcPr marL="68592" marR="68592" marT="34301" marB="34301" anchor="ctr">
                    <a:solidFill>
                      <a:srgbClr val="D2EAF6">
                        <a:alpha val="6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3216"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7</a:t>
                      </a:r>
                    </a:p>
                  </a:txBody>
                  <a:tcPr marL="68592" marR="68592" marT="34301" marB="34301" anchor="ctr"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b="1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Наличие коммунальной и транспортной инфраструктуры</a:t>
                      </a:r>
                    </a:p>
                  </a:txBody>
                  <a:tcPr marL="68592" marR="68592" marT="34301" marB="34301" anchor="ctr"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+</a:t>
                      </a:r>
                    </a:p>
                  </a:txBody>
                  <a:tcPr marL="68592" marR="68592" marT="34301" marB="34301" anchor="ctr">
                    <a:solidFill>
                      <a:srgbClr val="BAD3E0">
                        <a:alpha val="8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3216"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8</a:t>
                      </a:r>
                    </a:p>
                  </a:txBody>
                  <a:tcPr marL="68592" marR="68592" marT="34301" marB="34301" anchor="ctr">
                    <a:solidFill>
                      <a:srgbClr val="D2EAF6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b="1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Мощность электроэнергии не менее 0,5 МВт</a:t>
                      </a:r>
                    </a:p>
                  </a:txBody>
                  <a:tcPr marL="68592" marR="68592" marT="34301" marB="34301" anchor="ctr">
                    <a:solidFill>
                      <a:srgbClr val="D2EAF6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2,5 МВт</a:t>
                      </a:r>
                    </a:p>
                  </a:txBody>
                  <a:tcPr marL="68592" marR="68592" marT="34301" marB="34301" anchor="ctr">
                    <a:solidFill>
                      <a:srgbClr val="D2EAF6">
                        <a:alpha val="6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3216"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9</a:t>
                      </a:r>
                    </a:p>
                  </a:txBody>
                  <a:tcPr marL="68592" marR="68592" marT="34301" marB="34301" anchor="ctr"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b="1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Наличие не менее 2 объектов технологической инфраструктуры</a:t>
                      </a:r>
                    </a:p>
                  </a:txBody>
                  <a:tcPr marL="68592" marR="68592" marT="34301" marB="34301" anchor="ctr"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3 объекта</a:t>
                      </a:r>
                    </a:p>
                  </a:txBody>
                  <a:tcPr marL="68592" marR="68592" marT="34301" marB="34301" anchor="ctr">
                    <a:solidFill>
                      <a:srgbClr val="BAD3E0">
                        <a:alpha val="8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6266"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10</a:t>
                      </a:r>
                    </a:p>
                  </a:txBody>
                  <a:tcPr marL="68592" marR="68592" marT="34301" marB="34301" anchor="ctr">
                    <a:solidFill>
                      <a:srgbClr val="D2EAF6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b="1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Территория парка обеспечена транспортным сообщением с ближайшими населенными пунктами</a:t>
                      </a:r>
                    </a:p>
                  </a:txBody>
                  <a:tcPr marL="68592" marR="68592" marT="34301" marB="34301" anchor="ctr">
                    <a:solidFill>
                      <a:srgbClr val="D2EAF6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+</a:t>
                      </a:r>
                    </a:p>
                  </a:txBody>
                  <a:tcPr marL="68592" marR="68592" marT="34301" marB="34301" anchor="ctr">
                    <a:solidFill>
                      <a:srgbClr val="D2EAF6">
                        <a:alpha val="6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cxnSp>
        <p:nvCxnSpPr>
          <p:cNvPr id="10" name="Прямая соединительная линия 9"/>
          <p:cNvCxnSpPr/>
          <p:nvPr/>
        </p:nvCxnSpPr>
        <p:spPr>
          <a:xfrm>
            <a:off x="0" y="819150"/>
            <a:ext cx="9145588" cy="0"/>
          </a:xfrm>
          <a:prstGeom prst="line">
            <a:avLst/>
          </a:prstGeom>
          <a:ln w="25400">
            <a:solidFill>
              <a:srgbClr val="1B70A5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3" name="Номер слайда 1"/>
          <p:cNvSpPr txBox="1">
            <a:spLocks/>
          </p:cNvSpPr>
          <p:nvPr/>
        </p:nvSpPr>
        <p:spPr>
          <a:xfrm>
            <a:off x="8648700" y="4766414"/>
            <a:ext cx="505127" cy="363785"/>
          </a:xfrm>
          <a:prstGeom prst="rect">
            <a:avLst/>
          </a:prstGeom>
        </p:spPr>
        <p:txBody>
          <a:bodyPr vert="horz" lIns="91458" tIns="45729" rIns="91458" bIns="45729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fld id="{EF5B593B-4CCA-4A40-944F-34041F6D6F3F}" type="slidenum">
              <a:rPr lang="ru-RU" sz="1600" smtClean="0"/>
              <a:pPr marL="0" indent="0">
                <a:buNone/>
                <a:defRPr/>
              </a:pPr>
              <a:t>19</a:t>
            </a:fld>
            <a:endParaRPr lang="ru-RU" sz="1600" dirty="0"/>
          </a:p>
        </p:txBody>
      </p:sp>
      <p:sp>
        <p:nvSpPr>
          <p:cNvPr id="14" name="Объект 4"/>
          <p:cNvSpPr txBox="1">
            <a:spLocks/>
          </p:cNvSpPr>
          <p:nvPr/>
        </p:nvSpPr>
        <p:spPr>
          <a:xfrm>
            <a:off x="745827" y="225582"/>
            <a:ext cx="1778298" cy="36015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defTabSz="914583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145838"/>
                </a:solidFill>
                <a:latin typeface="+mj-lt"/>
                <a:cs typeface="+mn-cs"/>
              </a:rPr>
              <a:t>ПТП «ГРАНИТ»</a:t>
            </a:r>
          </a:p>
        </p:txBody>
      </p:sp>
      <p:pic>
        <p:nvPicPr>
          <p:cNvPr id="15" name="Picture 2" descr="C:\Users\Федченко\Downloads\Лого тип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75" y="67049"/>
            <a:ext cx="605929" cy="677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4245630" y="751296"/>
            <a:ext cx="4572850" cy="4165503"/>
          </a:xfrm>
          <a:ln>
            <a:noFill/>
          </a:ln>
          <a:effectLst/>
        </p:spPr>
        <p:txBody>
          <a:bodyPr>
            <a:no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</a:pPr>
            <a:r>
              <a:rPr lang="ru-RU" sz="1300" b="1" dirty="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rPr>
              <a:t>Год основания: </a:t>
            </a:r>
            <a:r>
              <a:rPr lang="ru-RU" sz="1300" dirty="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rPr>
              <a:t>1959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300" b="1" dirty="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rPr>
              <a:t>Цель деятельности: </a:t>
            </a:r>
            <a:r>
              <a:rPr lang="ru-RU" sz="1300" dirty="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rPr>
              <a:t>серийное производство вакуумных СВЧ приборов в S, C и Х диапазонах для нужд МО РФ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</a:pPr>
            <a:r>
              <a:rPr lang="ru-RU" sz="1300" b="1" dirty="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rPr>
              <a:t>Специализация: </a:t>
            </a:r>
            <a:r>
              <a:rPr lang="ru-RU" sz="1300" dirty="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rPr>
              <a:t>изготовление магнетронов, </a:t>
            </a:r>
            <a:r>
              <a:rPr lang="ru-RU" sz="1300" dirty="0" err="1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rPr>
              <a:t>стабилотронов</a:t>
            </a:r>
            <a:r>
              <a:rPr lang="ru-RU" sz="1300" dirty="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rPr>
              <a:t>, клистронов, газонаполненных разрядников разных уровней мощности, объемных титановых газопоглотителей, а так же разработка и изготовление специального технологического оборудования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</a:pPr>
            <a:r>
              <a:rPr lang="ru-RU" altLang="ru-RU" sz="1300" b="1" dirty="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rPr>
              <a:t>Область применения: </a:t>
            </a:r>
            <a:r>
              <a:rPr lang="ru-RU" altLang="ru-RU" sz="1300" dirty="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rPr>
              <a:t>выпускаемые изделия используются в качестве малошумящих генераторов, усилителей, усилителей-преобразователей, а так же в мощных выходных каскадах передатчиков РЛС в радиотехнической аппаратуре наземного, морского и воздушного базирования</a:t>
            </a:r>
            <a:endParaRPr lang="ru-RU" sz="1300" dirty="0">
              <a:solidFill>
                <a:schemeClr val="tx1"/>
              </a:solidFill>
              <a:latin typeface="+mj-lt"/>
              <a:ea typeface="+mj-ea"/>
              <a:cs typeface="Arial" panose="020B0604020202020204" pitchFamily="34" charset="0"/>
            </a:endParaRPr>
          </a:p>
          <a:p>
            <a:pPr algn="just"/>
            <a:endParaRPr lang="ru-RU" sz="1200" b="1" dirty="0">
              <a:solidFill>
                <a:schemeClr val="tx1"/>
              </a:solidFill>
              <a:latin typeface="+mj-lt"/>
              <a:ea typeface="+mj-ea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625" y="1000389"/>
            <a:ext cx="3603876" cy="2027455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356650" y="3068948"/>
            <a:ext cx="3786872" cy="1138791"/>
          </a:xfrm>
          <a:prstGeom prst="rect">
            <a:avLst/>
          </a:prstGeom>
          <a:ln>
            <a:noFill/>
          </a:ln>
          <a:effectLst/>
        </p:spPr>
        <p:txBody>
          <a:bodyPr wrap="square" lIns="91458" tIns="45729" rIns="91458" bIns="45729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700" b="1" dirty="0">
                <a:latin typeface="+mj-lt"/>
                <a:ea typeface="+mj-ea"/>
                <a:cs typeface="Arial" panose="020B0604020202020204" pitchFamily="34" charset="0"/>
              </a:rPr>
              <a:t>Выпускаемая предприятием продукция используется в наземной стационарной и передвижной аппаратуре комплексов ПВО и ПРО</a:t>
            </a:r>
          </a:p>
        </p:txBody>
      </p:sp>
      <p:sp>
        <p:nvSpPr>
          <p:cNvPr id="12" name="Объект 4"/>
          <p:cNvSpPr txBox="1">
            <a:spLocks/>
          </p:cNvSpPr>
          <p:nvPr/>
        </p:nvSpPr>
        <p:spPr>
          <a:xfrm>
            <a:off x="745827" y="225582"/>
            <a:ext cx="1778298" cy="36015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defTabSz="914583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145838"/>
                </a:solidFill>
                <a:latin typeface="+mj-lt"/>
                <a:cs typeface="+mn-cs"/>
              </a:rPr>
              <a:t>ПТП «ГРАНИТ»</a:t>
            </a:r>
          </a:p>
        </p:txBody>
      </p:sp>
      <p:sp>
        <p:nvSpPr>
          <p:cNvPr id="14" name="Номер слайда 1"/>
          <p:cNvSpPr txBox="1">
            <a:spLocks/>
          </p:cNvSpPr>
          <p:nvPr/>
        </p:nvSpPr>
        <p:spPr>
          <a:xfrm>
            <a:off x="8785193" y="4766414"/>
            <a:ext cx="368634" cy="363785"/>
          </a:xfrm>
          <a:prstGeom prst="rect">
            <a:avLst/>
          </a:prstGeom>
        </p:spPr>
        <p:txBody>
          <a:bodyPr vert="horz" lIns="91458" tIns="45729" rIns="91458" bIns="45729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fld id="{EF5B593B-4CCA-4A40-944F-34041F6D6F3F}" type="slidenum">
              <a:rPr lang="ru-RU" sz="1600" smtClean="0"/>
              <a:pPr marL="0" indent="0">
                <a:buNone/>
                <a:defRPr/>
              </a:pPr>
              <a:t>2</a:t>
            </a:fld>
            <a:endParaRPr lang="ru-RU" sz="1600" dirty="0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819150"/>
            <a:ext cx="9145588" cy="0"/>
          </a:xfrm>
          <a:prstGeom prst="line">
            <a:avLst/>
          </a:prstGeom>
          <a:ln w="25400">
            <a:solidFill>
              <a:srgbClr val="1B70A5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5" name="Прямоугольник 2"/>
          <p:cNvSpPr>
            <a:spLocks noChangeArrowheads="1"/>
          </p:cNvSpPr>
          <p:nvPr/>
        </p:nvSpPr>
        <p:spPr bwMode="auto">
          <a:xfrm>
            <a:off x="2269562" y="257066"/>
            <a:ext cx="5436163" cy="300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38000"/>
              </a:srgbClr>
            </a:outerShdw>
          </a:effectLst>
        </p:spPr>
        <p:txBody>
          <a:bodyPr wrap="square" lIns="68589" tIns="34295" rIns="68589" bIns="34295">
            <a:spAutoFit/>
          </a:bodyPr>
          <a:lstStyle/>
          <a:p>
            <a:pPr algn="ctr"/>
            <a:r>
              <a:rPr lang="ru-RU" altLang="ru-RU" sz="1500" b="1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ОБЩАЯ ИНФОРМАЦИЯ О ПРЕДПРИЯТИИ</a:t>
            </a:r>
          </a:p>
        </p:txBody>
      </p:sp>
      <p:pic>
        <p:nvPicPr>
          <p:cNvPr id="2050" name="Picture 2" descr="C:\Users\Федченко\Downloads\Лого тип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75" y="67049"/>
            <a:ext cx="605929" cy="677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139738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Прямоугольник 2"/>
          <p:cNvSpPr>
            <a:spLocks noChangeArrowheads="1"/>
          </p:cNvSpPr>
          <p:nvPr/>
        </p:nvSpPr>
        <p:spPr bwMode="auto">
          <a:xfrm>
            <a:off x="2200275" y="140540"/>
            <a:ext cx="6524625" cy="531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38000"/>
              </a:srgbClr>
            </a:outerShdw>
          </a:effectLst>
        </p:spPr>
        <p:txBody>
          <a:bodyPr wrap="square" lIns="68589" tIns="34295" rIns="68589" bIns="34295">
            <a:spAutoFit/>
          </a:bodyPr>
          <a:lstStyle/>
          <a:p>
            <a:pPr algn="ctr"/>
            <a:r>
              <a:rPr lang="ru-RU" altLang="ru-RU" sz="1500" b="1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ПЛАНИРУЕМЫЕ К ИСПОЛЬЗОВАНИЮ МЕРЫ ГОСУДАРСТВЕННОЙ ПОДДЕРЖКИ ПРОМЫШЛЕННОГО ТЕХНОПАРКА «ГРАНИТ»</a:t>
            </a:r>
            <a:endParaRPr lang="ru-RU" altLang="ru-RU" sz="1500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2693264"/>
              </p:ext>
            </p:extLst>
          </p:nvPr>
        </p:nvGraphicFramePr>
        <p:xfrm>
          <a:off x="240116" y="1415008"/>
          <a:ext cx="8646304" cy="257496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172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02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58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44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63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310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1109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08879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№ п/п</a:t>
                      </a:r>
                    </a:p>
                  </a:txBody>
                  <a:tcPr marL="68592" marR="68592" marT="34301" marB="34301" anchor="ctr">
                    <a:solidFill>
                      <a:srgbClr val="1B70A5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Инструмент господдержки</a:t>
                      </a:r>
                    </a:p>
                  </a:txBody>
                  <a:tcPr marL="68592" marR="68592" marT="34301" marB="34301" anchor="ctr">
                    <a:solidFill>
                      <a:srgbClr val="1B70A5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Наименование проекта, срок реализации</a:t>
                      </a:r>
                    </a:p>
                  </a:txBody>
                  <a:tcPr marL="68592" marR="68592" marT="34301" marB="34301" anchor="ctr">
                    <a:solidFill>
                      <a:srgbClr val="1B70A5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Срок подачи заявки на субсидию</a:t>
                      </a:r>
                    </a:p>
                  </a:txBody>
                  <a:tcPr marL="68592" marR="68592" marT="34301" marB="34301" anchor="ctr">
                    <a:solidFill>
                      <a:srgbClr val="1B70A5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Мероприятия проекта</a:t>
                      </a:r>
                    </a:p>
                  </a:txBody>
                  <a:tcPr marL="68592" marR="68592" marT="34301" marB="34301" anchor="ctr">
                    <a:solidFill>
                      <a:srgbClr val="1B70A5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Общий объём инвестиций в мероприятие,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млн руб.</a:t>
                      </a:r>
                    </a:p>
                  </a:txBody>
                  <a:tcPr marL="68592" marR="68592" marT="34301" marB="34301" anchor="ctr">
                    <a:solidFill>
                      <a:srgbClr val="1B70A5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Объем бюджетного </a:t>
                      </a:r>
                      <a:r>
                        <a:rPr lang="ru-RU" sz="1100" dirty="0" err="1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софинансирования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 мероприятия,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млн руб.</a:t>
                      </a:r>
                    </a:p>
                  </a:txBody>
                  <a:tcPr marL="68592" marR="68592" marT="34301" marB="34301" anchor="ctr">
                    <a:solidFill>
                      <a:srgbClr val="1B70A5">
                        <a:alpha val="56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809"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1</a:t>
                      </a:r>
                    </a:p>
                  </a:txBody>
                  <a:tcPr marL="68592" marR="68592" marT="34301" marB="34301">
                    <a:solidFill>
                      <a:srgbClr val="BAD3E0">
                        <a:alpha val="85000"/>
                      </a:srgb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Проект Постановления Правительства РФ «Субсидии для промышленных технопарков в сфере электронной промышленности»</a:t>
                      </a:r>
                    </a:p>
                    <a:p>
                      <a:endParaRPr lang="ru-RU" sz="1100" b="1" dirty="0">
                        <a:solidFill>
                          <a:schemeClr val="tx1"/>
                        </a:solidFill>
                        <a:latin typeface="Arimo" pitchFamily="34" charset="0"/>
                        <a:ea typeface="Arimo" pitchFamily="34" charset="0"/>
                        <a:cs typeface="Arimo" pitchFamily="34" charset="0"/>
                      </a:endParaRPr>
                    </a:p>
                  </a:txBody>
                  <a:tcPr marL="68592" marR="68592" marT="34301" marB="34301">
                    <a:solidFill>
                      <a:srgbClr val="BAD3E0">
                        <a:alpha val="85000"/>
                      </a:srgb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Реконструкция  производственных помещений, создание  технологической инфраструктуры,</a:t>
                      </a:r>
                    </a:p>
                    <a:p>
                      <a:pPr algn="ctr"/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10 лет</a:t>
                      </a:r>
                    </a:p>
                  </a:txBody>
                  <a:tcPr marL="68592" marR="68592" marT="34301" marB="34301" anchor="ctr">
                    <a:solidFill>
                      <a:srgbClr val="BAD3E0">
                        <a:alpha val="85000"/>
                      </a:srgb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2022 г.</a:t>
                      </a:r>
                    </a:p>
                  </a:txBody>
                  <a:tcPr marL="68592" marR="68592" marT="34301" marB="34301" anchor="ctr"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1. Создание</a:t>
                      </a:r>
                      <a:r>
                        <a:rPr lang="ru-RU" sz="1100" b="1" baseline="0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 </a:t>
                      </a:r>
                      <a:r>
                        <a:rPr lang="ru-RU" sz="1100" b="1" baseline="0" dirty="0" err="1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энерго</a:t>
                      </a:r>
                      <a:r>
                        <a:rPr lang="ru-RU" sz="1100" b="1" baseline="0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 инфраструктуры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mo" pitchFamily="34" charset="0"/>
                        <a:ea typeface="Arimo" pitchFamily="34" charset="0"/>
                        <a:cs typeface="Arimo" pitchFamily="34" charset="0"/>
                      </a:endParaRPr>
                    </a:p>
                  </a:txBody>
                  <a:tcPr marL="68592" marR="68592" marT="34301" marB="34301"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250</a:t>
                      </a:r>
                    </a:p>
                  </a:txBody>
                  <a:tcPr marL="68592" marR="68592" marT="34301" marB="34301"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100</a:t>
                      </a:r>
                    </a:p>
                  </a:txBody>
                  <a:tcPr marL="68592" marR="68592" marT="34301" marB="34301">
                    <a:solidFill>
                      <a:srgbClr val="BAD3E0">
                        <a:alpha val="8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8740">
                <a:tc vMerge="1">
                  <a:txBody>
                    <a:bodyPr/>
                    <a:lstStyle/>
                    <a:p>
                      <a:endParaRPr lang="ru-RU" sz="12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2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53575A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…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53575A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2. Реконструкция помещений</a:t>
                      </a:r>
                    </a:p>
                  </a:txBody>
                  <a:tcPr marL="68592" marR="68592" marT="34301" marB="34301" anchor="ctr">
                    <a:solidFill>
                      <a:srgbClr val="D2EAF6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400</a:t>
                      </a:r>
                    </a:p>
                  </a:txBody>
                  <a:tcPr marL="68592" marR="68592" marT="34301" marB="34301" anchor="ctr">
                    <a:solidFill>
                      <a:srgbClr val="D2EAF6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150</a:t>
                      </a:r>
                    </a:p>
                  </a:txBody>
                  <a:tcPr marL="68592" marR="68592" marT="34301" marB="34301" anchor="ctr">
                    <a:solidFill>
                      <a:srgbClr val="D2EAF6">
                        <a:alpha val="6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1146">
                <a:tc vMerge="1">
                  <a:txBody>
                    <a:bodyPr/>
                    <a:lstStyle/>
                    <a:p>
                      <a:endParaRPr lang="ru-RU" sz="12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2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53575A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…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53575A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3.Создание технологической инфраструктуры</a:t>
                      </a:r>
                    </a:p>
                  </a:txBody>
                  <a:tcPr marL="68592" marR="68592" marT="34301" marB="34301" anchor="ctr"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850</a:t>
                      </a:r>
                    </a:p>
                  </a:txBody>
                  <a:tcPr marL="68592" marR="68592" marT="34301" marB="34301" anchor="ctr"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500</a:t>
                      </a:r>
                    </a:p>
                  </a:txBody>
                  <a:tcPr marL="68592" marR="68592" marT="34301" marB="34301" anchor="ctr">
                    <a:solidFill>
                      <a:srgbClr val="BAD3E0">
                        <a:alpha val="8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405">
                <a:tc>
                  <a:txBody>
                    <a:bodyPr/>
                    <a:lstStyle/>
                    <a:p>
                      <a:pPr algn="ctr"/>
                      <a:endParaRPr lang="ru-RU" sz="1100" b="1" dirty="0">
                        <a:solidFill>
                          <a:schemeClr val="tx1"/>
                        </a:solidFill>
                        <a:latin typeface="Arimo" pitchFamily="34" charset="0"/>
                        <a:ea typeface="Arimo" pitchFamily="34" charset="0"/>
                        <a:cs typeface="Arimo" pitchFamily="34" charset="0"/>
                      </a:endParaRPr>
                    </a:p>
                  </a:txBody>
                  <a:tcPr marL="68592" marR="68592" marT="34301" marB="34301">
                    <a:solidFill>
                      <a:srgbClr val="D2EAF6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b="1" dirty="0">
                        <a:solidFill>
                          <a:schemeClr val="tx1"/>
                        </a:solidFill>
                        <a:latin typeface="Arimo" pitchFamily="34" charset="0"/>
                        <a:ea typeface="Arimo" pitchFamily="34" charset="0"/>
                        <a:cs typeface="Arimo" pitchFamily="34" charset="0"/>
                      </a:endParaRPr>
                    </a:p>
                  </a:txBody>
                  <a:tcPr marL="68592" marR="68592" marT="34301" marB="34301">
                    <a:solidFill>
                      <a:srgbClr val="D2EAF6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Arimo" pitchFamily="34" charset="0"/>
                        <a:ea typeface="Arimo" pitchFamily="34" charset="0"/>
                        <a:cs typeface="Arimo" pitchFamily="34" charset="0"/>
                      </a:endParaRPr>
                    </a:p>
                  </a:txBody>
                  <a:tcPr marL="68592" marR="68592" marT="34301" marB="34301" anchor="ctr">
                    <a:solidFill>
                      <a:srgbClr val="D2EAF6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Arimo" pitchFamily="34" charset="0"/>
                        <a:ea typeface="Arimo" pitchFamily="34" charset="0"/>
                        <a:cs typeface="Arimo" pitchFamily="34" charset="0"/>
                      </a:endParaRPr>
                    </a:p>
                  </a:txBody>
                  <a:tcPr marL="68592" marR="68592" marT="34301" marB="34301" anchor="ctr">
                    <a:solidFill>
                      <a:srgbClr val="D2EAF6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>
                        <a:buNone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ИТОГО:</a:t>
                      </a:r>
                    </a:p>
                  </a:txBody>
                  <a:tcPr marL="68592" marR="68592" marT="34301" marB="34301" anchor="ctr">
                    <a:solidFill>
                      <a:srgbClr val="D2EAF6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>
                        <a:buNone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1500</a:t>
                      </a:r>
                    </a:p>
                  </a:txBody>
                  <a:tcPr marL="68592" marR="68592" marT="34301" marB="34301" anchor="ctr">
                    <a:solidFill>
                      <a:srgbClr val="D2EAF6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750</a:t>
                      </a:r>
                    </a:p>
                  </a:txBody>
                  <a:tcPr marL="68592" marR="68592" marT="34301" marB="34301" anchor="ctr">
                    <a:solidFill>
                      <a:srgbClr val="D2EAF6">
                        <a:alpha val="6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5" name="Прямая соединительная линия 4"/>
          <p:cNvCxnSpPr/>
          <p:nvPr/>
        </p:nvCxnSpPr>
        <p:spPr>
          <a:xfrm>
            <a:off x="0" y="819150"/>
            <a:ext cx="9145588" cy="0"/>
          </a:xfrm>
          <a:prstGeom prst="line">
            <a:avLst/>
          </a:prstGeom>
          <a:ln w="25400">
            <a:solidFill>
              <a:srgbClr val="1B70A5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6" name="Номер слайда 1"/>
          <p:cNvSpPr txBox="1">
            <a:spLocks/>
          </p:cNvSpPr>
          <p:nvPr/>
        </p:nvSpPr>
        <p:spPr>
          <a:xfrm>
            <a:off x="8648700" y="4766414"/>
            <a:ext cx="505127" cy="363785"/>
          </a:xfrm>
          <a:prstGeom prst="rect">
            <a:avLst/>
          </a:prstGeom>
        </p:spPr>
        <p:txBody>
          <a:bodyPr vert="horz" lIns="91458" tIns="45729" rIns="91458" bIns="45729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fld id="{EF5B593B-4CCA-4A40-944F-34041F6D6F3F}" type="slidenum">
              <a:rPr lang="ru-RU" sz="1600" smtClean="0"/>
              <a:pPr marL="0" indent="0">
                <a:buNone/>
                <a:defRPr/>
              </a:pPr>
              <a:t>20</a:t>
            </a:fld>
            <a:endParaRPr lang="ru-RU" sz="1600" dirty="0"/>
          </a:p>
        </p:txBody>
      </p:sp>
      <p:sp>
        <p:nvSpPr>
          <p:cNvPr id="7" name="Объект 4"/>
          <p:cNvSpPr txBox="1">
            <a:spLocks/>
          </p:cNvSpPr>
          <p:nvPr/>
        </p:nvSpPr>
        <p:spPr>
          <a:xfrm>
            <a:off x="745827" y="225582"/>
            <a:ext cx="1778298" cy="36015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defTabSz="914583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145838"/>
                </a:solidFill>
                <a:latin typeface="+mj-lt"/>
                <a:cs typeface="+mn-cs"/>
              </a:rPr>
              <a:t>ПТП «ГРАНИТ»</a:t>
            </a:r>
          </a:p>
        </p:txBody>
      </p:sp>
      <p:pic>
        <p:nvPicPr>
          <p:cNvPr id="8" name="Picture 2" descr="C:\Users\Федченко\Downloads\Лого тип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75" y="67049"/>
            <a:ext cx="605929" cy="677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1256331" y="853946"/>
            <a:ext cx="2293542" cy="3668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8" tIns="34294" rIns="68588" bIns="34294" anchor="ctr"/>
          <a:lstStyle/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Услуги УК парка</a:t>
            </a:r>
          </a:p>
        </p:txBody>
      </p:sp>
      <p:graphicFrame>
        <p:nvGraphicFramePr>
          <p:cNvPr id="18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9757054"/>
              </p:ext>
            </p:extLst>
          </p:nvPr>
        </p:nvGraphicFramePr>
        <p:xfrm>
          <a:off x="229831" y="1235061"/>
          <a:ext cx="4347756" cy="355156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970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705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3112"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№ п/п</a:t>
                      </a:r>
                    </a:p>
                  </a:txBody>
                  <a:tcPr marL="68592" marR="68592" marT="34301" marB="34301" anchor="ctr">
                    <a:solidFill>
                      <a:srgbClr val="6AAED0">
                        <a:alpha val="8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Услуга</a:t>
                      </a:r>
                    </a:p>
                  </a:txBody>
                  <a:tcPr marL="68592" marR="68592" marT="34301" marB="34301" anchor="ctr">
                    <a:solidFill>
                      <a:srgbClr val="6AAED0">
                        <a:alpha val="8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Тариф, руб.</a:t>
                      </a:r>
                      <a:r>
                        <a:rPr lang="en-US" sz="900" b="1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/</a:t>
                      </a:r>
                      <a:r>
                        <a:rPr lang="ru-RU" sz="900" b="1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(ед.</a:t>
                      </a:r>
                      <a:r>
                        <a:rPr lang="en-US" sz="900" b="1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/</a:t>
                      </a:r>
                      <a:r>
                        <a:rPr lang="ru-RU" sz="900" b="1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Га</a:t>
                      </a:r>
                      <a:r>
                        <a:rPr lang="en-US" sz="900" b="1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/</a:t>
                      </a:r>
                      <a:r>
                        <a:rPr lang="ru-RU" sz="900" b="1" dirty="0" err="1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кв.м</a:t>
                      </a:r>
                      <a:r>
                        <a:rPr lang="ru-RU" sz="900" b="1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.</a:t>
                      </a:r>
                      <a:r>
                        <a:rPr lang="en-US" sz="900" b="1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/</a:t>
                      </a:r>
                      <a:r>
                        <a:rPr lang="ru-RU" sz="900" b="1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норма-час)</a:t>
                      </a:r>
                    </a:p>
                  </a:txBody>
                  <a:tcPr marL="68592" marR="68592" marT="34301" marB="34301" anchor="ctr">
                    <a:solidFill>
                      <a:srgbClr val="6AAED0">
                        <a:alpha val="8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4613"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1</a:t>
                      </a:r>
                    </a:p>
                  </a:txBody>
                  <a:tcPr marL="68592" marR="68592" marT="34301" marB="34301" anchor="ctr">
                    <a:solidFill>
                      <a:srgbClr val="6AAED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Предоставление резидентам в аренду: производственных </a:t>
                      </a:r>
                      <a:r>
                        <a:rPr lang="en-US" sz="900" b="1" kern="1200" dirty="0"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/</a:t>
                      </a:r>
                      <a:endParaRPr lang="ru-RU" sz="900" b="1" kern="1200" dirty="0">
                        <a:solidFill>
                          <a:schemeClr val="tx1"/>
                        </a:solidFill>
                        <a:effectLst/>
                        <a:latin typeface="Arimo" pitchFamily="34" charset="0"/>
                        <a:ea typeface="Arimo" pitchFamily="34" charset="0"/>
                        <a:cs typeface="Arimo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офисных </a:t>
                      </a:r>
                      <a:r>
                        <a:rPr lang="en-US" sz="900" b="1" kern="1200" dirty="0"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/</a:t>
                      </a:r>
                      <a:endParaRPr lang="ru-RU" sz="900" b="1" kern="1200" dirty="0">
                        <a:solidFill>
                          <a:schemeClr val="tx1"/>
                        </a:solidFill>
                        <a:effectLst/>
                        <a:latin typeface="Arimo" pitchFamily="34" charset="0"/>
                        <a:ea typeface="Arimo" pitchFamily="34" charset="0"/>
                        <a:cs typeface="Arimo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складских помещений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Arimo" pitchFamily="34" charset="0"/>
                        <a:ea typeface="Arimo" pitchFamily="34" charset="0"/>
                        <a:cs typeface="Arimo" pitchFamily="34" charset="0"/>
                      </a:endParaRPr>
                    </a:p>
                    <a:p>
                      <a:pPr algn="l"/>
                      <a:endParaRPr lang="ru-RU" sz="900" b="1" dirty="0">
                        <a:solidFill>
                          <a:schemeClr val="tx1"/>
                        </a:solidFill>
                        <a:latin typeface="Arimo" pitchFamily="34" charset="0"/>
                        <a:ea typeface="Arimo" pitchFamily="34" charset="0"/>
                        <a:cs typeface="Arimo" pitchFamily="34" charset="0"/>
                      </a:endParaRPr>
                    </a:p>
                  </a:txBody>
                  <a:tcPr marL="68592" marR="68592" marT="34301" marB="34301" anchor="ctr">
                    <a:solidFill>
                      <a:srgbClr val="6AAED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1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200 </a:t>
                      </a:r>
                      <a:r>
                        <a:rPr lang="ru-RU" sz="900" b="1" dirty="0" err="1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руб\кв.м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Arimo" pitchFamily="34" charset="0"/>
                        <a:ea typeface="Arimo" pitchFamily="34" charset="0"/>
                        <a:cs typeface="Arimo" pitchFamily="34" charset="0"/>
                      </a:endParaRPr>
                    </a:p>
                    <a:p>
                      <a:pPr algn="l"/>
                      <a:r>
                        <a:rPr lang="ru-RU" sz="900" b="1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250 </a:t>
                      </a:r>
                      <a:r>
                        <a:rPr lang="ru-RU" sz="900" b="1" dirty="0" err="1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руб\кв.м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Arimo" pitchFamily="34" charset="0"/>
                        <a:ea typeface="Arimo" pitchFamily="34" charset="0"/>
                        <a:cs typeface="Arimo" pitchFamily="34" charset="0"/>
                      </a:endParaRPr>
                    </a:p>
                    <a:p>
                      <a:pPr algn="l"/>
                      <a:r>
                        <a:rPr lang="ru-RU" sz="900" b="1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100 </a:t>
                      </a:r>
                      <a:r>
                        <a:rPr lang="ru-RU" sz="900" b="1" dirty="0" err="1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руб\кв.м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Arimo" pitchFamily="34" charset="0"/>
                        <a:ea typeface="Arimo" pitchFamily="34" charset="0"/>
                        <a:cs typeface="Arimo" pitchFamily="34" charset="0"/>
                      </a:endParaRPr>
                    </a:p>
                  </a:txBody>
                  <a:tcPr marL="68592" marR="68592" marT="34301" marB="34301" anchor="ctr">
                    <a:solidFill>
                      <a:srgbClr val="6AAED0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3006"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2</a:t>
                      </a:r>
                    </a:p>
                  </a:txBody>
                  <a:tcPr marL="68592" marR="68592" marT="34301" marB="34301" anchor="ctr">
                    <a:solidFill>
                      <a:srgbClr val="6AAED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Юридические услуги</a:t>
                      </a:r>
                    </a:p>
                    <a:p>
                      <a:pPr algn="l"/>
                      <a:endParaRPr lang="ru-RU" sz="900" b="1" dirty="0">
                        <a:solidFill>
                          <a:schemeClr val="tx1"/>
                        </a:solidFill>
                        <a:latin typeface="Arimo" pitchFamily="34" charset="0"/>
                        <a:ea typeface="Arimo" pitchFamily="34" charset="0"/>
                        <a:cs typeface="Arimo" pitchFamily="34" charset="0"/>
                      </a:endParaRPr>
                    </a:p>
                  </a:txBody>
                  <a:tcPr marL="68592" marR="68592" marT="34301" marB="34301" anchor="ctr">
                    <a:solidFill>
                      <a:srgbClr val="6AAED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1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250 </a:t>
                      </a:r>
                      <a:r>
                        <a:rPr lang="ru-RU" sz="900" b="1" dirty="0" err="1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руб\час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Arimo" pitchFamily="34" charset="0"/>
                        <a:ea typeface="Arimo" pitchFamily="34" charset="0"/>
                        <a:cs typeface="Arimo" pitchFamily="34" charset="0"/>
                      </a:endParaRPr>
                    </a:p>
                  </a:txBody>
                  <a:tcPr marL="68592" marR="68592" marT="34301" marB="34301" anchor="ctr">
                    <a:solidFill>
                      <a:srgbClr val="6AAED0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3006"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3</a:t>
                      </a:r>
                    </a:p>
                  </a:txBody>
                  <a:tcPr marL="68592" marR="68592" marT="34301" marB="34301" anchor="ctr">
                    <a:solidFill>
                      <a:srgbClr val="6AAED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Маркетинговые услуги</a:t>
                      </a:r>
                    </a:p>
                    <a:p>
                      <a:pPr algn="l"/>
                      <a:endParaRPr lang="ru-RU" sz="900" b="1" dirty="0">
                        <a:solidFill>
                          <a:schemeClr val="tx1"/>
                        </a:solidFill>
                        <a:latin typeface="Arimo" pitchFamily="34" charset="0"/>
                        <a:ea typeface="Arimo" pitchFamily="34" charset="0"/>
                        <a:cs typeface="Arimo" pitchFamily="34" charset="0"/>
                      </a:endParaRPr>
                    </a:p>
                  </a:txBody>
                  <a:tcPr marL="68592" marR="68592" marT="34301" marB="34301" anchor="ctr">
                    <a:solidFill>
                      <a:srgbClr val="6AAED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250 </a:t>
                      </a:r>
                      <a:r>
                        <a:rPr lang="ru-RU" sz="900" b="1" dirty="0" err="1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руб\час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Arimo" pitchFamily="34" charset="0"/>
                        <a:ea typeface="Arimo" pitchFamily="34" charset="0"/>
                        <a:cs typeface="Arimo" pitchFamily="34" charset="0"/>
                      </a:endParaRPr>
                    </a:p>
                    <a:p>
                      <a:pPr algn="l"/>
                      <a:endParaRPr lang="ru-RU" sz="900" b="1" dirty="0">
                        <a:solidFill>
                          <a:schemeClr val="tx1"/>
                        </a:solidFill>
                        <a:latin typeface="Arimo" pitchFamily="34" charset="0"/>
                        <a:ea typeface="Arimo" pitchFamily="34" charset="0"/>
                        <a:cs typeface="Arimo" pitchFamily="34" charset="0"/>
                      </a:endParaRPr>
                    </a:p>
                  </a:txBody>
                  <a:tcPr marL="68592" marR="68592" marT="34301" marB="34301" anchor="ctr">
                    <a:solidFill>
                      <a:srgbClr val="6AAED0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5804"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4</a:t>
                      </a:r>
                    </a:p>
                  </a:txBody>
                  <a:tcPr marL="68592" marR="68592" marT="34301" marB="34301" anchor="ctr">
                    <a:solidFill>
                      <a:srgbClr val="6AAED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1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Инжиниринговые услуги</a:t>
                      </a:r>
                    </a:p>
                  </a:txBody>
                  <a:tcPr marL="68592" marR="68592" marT="34301" marB="34301" anchor="ctr">
                    <a:solidFill>
                      <a:srgbClr val="6AAED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1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300 </a:t>
                      </a:r>
                      <a:r>
                        <a:rPr lang="ru-RU" sz="900" b="1" dirty="0" err="1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руб\час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Arimo" pitchFamily="34" charset="0"/>
                        <a:ea typeface="Arimo" pitchFamily="34" charset="0"/>
                        <a:cs typeface="Arimo" pitchFamily="34" charset="0"/>
                      </a:endParaRPr>
                    </a:p>
                  </a:txBody>
                  <a:tcPr marL="68592" marR="68592" marT="34301" marB="34301" anchor="ctr">
                    <a:solidFill>
                      <a:srgbClr val="6AAED0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5804"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5</a:t>
                      </a:r>
                    </a:p>
                  </a:txBody>
                  <a:tcPr marL="68592" marR="68592" marT="34301" marB="34301" anchor="ctr">
                    <a:solidFill>
                      <a:srgbClr val="6AAED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IT-</a:t>
                      </a:r>
                      <a:r>
                        <a:rPr lang="ru-RU" sz="900" b="1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услуги</a:t>
                      </a:r>
                    </a:p>
                  </a:txBody>
                  <a:tcPr marL="68592" marR="68592" marT="34301" marB="34301" anchor="ctr">
                    <a:solidFill>
                      <a:srgbClr val="6AAED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1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300 </a:t>
                      </a:r>
                      <a:r>
                        <a:rPr lang="ru-RU" sz="900" b="1" dirty="0" err="1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руб\час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Arimo" pitchFamily="34" charset="0"/>
                        <a:ea typeface="Arimo" pitchFamily="34" charset="0"/>
                        <a:cs typeface="Arimo" pitchFamily="34" charset="0"/>
                      </a:endParaRPr>
                    </a:p>
                  </a:txBody>
                  <a:tcPr marL="68592" marR="68592" marT="34301" marB="34301" anchor="ctr">
                    <a:solidFill>
                      <a:srgbClr val="6AAED0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5804"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6</a:t>
                      </a:r>
                    </a:p>
                  </a:txBody>
                  <a:tcPr marL="68592" marR="68592" marT="34301" marB="34301" anchor="ctr">
                    <a:solidFill>
                      <a:srgbClr val="6AAED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1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Лабораторные услуги</a:t>
                      </a:r>
                    </a:p>
                  </a:txBody>
                  <a:tcPr marL="68592" marR="68592" marT="34301" marB="34301" anchor="ctr">
                    <a:solidFill>
                      <a:srgbClr val="6AAED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1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200 </a:t>
                      </a:r>
                      <a:r>
                        <a:rPr lang="ru-RU" sz="900" b="1" dirty="0" err="1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руб\час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Arimo" pitchFamily="34" charset="0"/>
                        <a:ea typeface="Arimo" pitchFamily="34" charset="0"/>
                        <a:cs typeface="Arimo" pitchFamily="34" charset="0"/>
                      </a:endParaRPr>
                    </a:p>
                  </a:txBody>
                  <a:tcPr marL="68592" marR="68592" marT="34301" marB="34301" anchor="ctr">
                    <a:solidFill>
                      <a:srgbClr val="6AAED0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3006"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7</a:t>
                      </a:r>
                    </a:p>
                  </a:txBody>
                  <a:tcPr marL="68592" marR="68592" marT="34301" marB="34301" anchor="ctr">
                    <a:solidFill>
                      <a:srgbClr val="6AAED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1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Услуги ремонта промышленного / технологического оборудования</a:t>
                      </a:r>
                    </a:p>
                  </a:txBody>
                  <a:tcPr marL="68592" marR="68592" marT="34301" marB="34301" anchor="ctr">
                    <a:solidFill>
                      <a:srgbClr val="6AAED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1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По договору</a:t>
                      </a:r>
                    </a:p>
                  </a:txBody>
                  <a:tcPr marL="68592" marR="68592" marT="34301" marB="34301" anchor="ctr">
                    <a:solidFill>
                      <a:srgbClr val="6AAED0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17411"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8</a:t>
                      </a:r>
                    </a:p>
                  </a:txBody>
                  <a:tcPr marL="68592" marR="68592" marT="34301" marB="34301" anchor="ctr">
                    <a:solidFill>
                      <a:srgbClr val="6AAED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Услуги промышленного дизайна, </a:t>
                      </a:r>
                      <a:r>
                        <a:rPr lang="ru-RU" sz="900" b="1" dirty="0" err="1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прототипирования</a:t>
                      </a:r>
                      <a:r>
                        <a:rPr lang="ru-RU" sz="900" b="1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, создания опытных образцов продукции)</a:t>
                      </a:r>
                    </a:p>
                    <a:p>
                      <a:endParaRPr lang="ru-RU" sz="900" dirty="0">
                        <a:latin typeface="Arimo" pitchFamily="34" charset="0"/>
                        <a:ea typeface="Arimo" pitchFamily="34" charset="0"/>
                        <a:cs typeface="Arimo" pitchFamily="34" charset="0"/>
                      </a:endParaRPr>
                    </a:p>
                  </a:txBody>
                  <a:tcPr marL="68592" marR="68592" marT="34301" marB="34301" anchor="ctr">
                    <a:solidFill>
                      <a:srgbClr val="6AAED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1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400 </a:t>
                      </a:r>
                      <a:r>
                        <a:rPr lang="ru-RU" sz="900" b="1" dirty="0" err="1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руб\час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Arimo" pitchFamily="34" charset="0"/>
                        <a:ea typeface="Arimo" pitchFamily="34" charset="0"/>
                        <a:cs typeface="Arimo" pitchFamily="34" charset="0"/>
                      </a:endParaRPr>
                    </a:p>
                  </a:txBody>
                  <a:tcPr marL="68592" marR="68592" marT="34301" marB="34301" anchor="ctr">
                    <a:solidFill>
                      <a:srgbClr val="6AAED0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4787147" y="2501087"/>
            <a:ext cx="3985277" cy="3668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8" tIns="34294" rIns="68588" bIns="34294" anchor="ctr"/>
          <a:lstStyle/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Прогноз выручки УК парка до 2030 года, млн руб.</a:t>
            </a:r>
          </a:p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нарастающим итогом</a:t>
            </a:r>
          </a:p>
        </p:txBody>
      </p:sp>
      <p:graphicFrame>
        <p:nvGraphicFramePr>
          <p:cNvPr id="27794" name="Group 1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3777596"/>
              </p:ext>
            </p:extLst>
          </p:nvPr>
        </p:nvGraphicFramePr>
        <p:xfrm>
          <a:off x="5020549" y="2941753"/>
          <a:ext cx="3517718" cy="540712"/>
        </p:xfrm>
        <a:graphic>
          <a:graphicData uri="http://schemas.openxmlformats.org/drawingml/2006/table">
            <a:tbl>
              <a:tblPr/>
              <a:tblGrid>
                <a:gridCol w="682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3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87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30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04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03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2021</a:t>
                      </a:r>
                    </a:p>
                  </a:txBody>
                  <a:tcPr marL="68592" marR="68592" marT="34301" marB="3430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B70A5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2022</a:t>
                      </a:r>
                    </a:p>
                  </a:txBody>
                  <a:tcPr marL="68592" marR="68592" marT="34301" marB="3430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B70A5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2023</a:t>
                      </a:r>
                    </a:p>
                  </a:txBody>
                  <a:tcPr marL="68592" marR="68592" marT="34301" marB="3430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B70A5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2024</a:t>
                      </a:r>
                    </a:p>
                  </a:txBody>
                  <a:tcPr marL="68592" marR="68592" marT="34301" marB="3430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B70A5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2025</a:t>
                      </a:r>
                    </a:p>
                  </a:txBody>
                  <a:tcPr marL="68592" marR="68592" marT="34301" marB="3430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B70A5">
                        <a:alpha val="56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3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-</a:t>
                      </a:r>
                    </a:p>
                  </a:txBody>
                  <a:tcPr marL="68592" marR="68592" marT="34301" marB="3430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-</a:t>
                      </a:r>
                    </a:p>
                  </a:txBody>
                  <a:tcPr marL="68592" marR="68592" marT="34301" marB="3430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8.5</a:t>
                      </a:r>
                    </a:p>
                  </a:txBody>
                  <a:tcPr marL="68592" marR="68592" marT="34301" marB="3430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32</a:t>
                      </a:r>
                    </a:p>
                  </a:txBody>
                  <a:tcPr marL="68592" marR="68592" marT="34301" marB="3430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80,5</a:t>
                      </a:r>
                    </a:p>
                  </a:txBody>
                  <a:tcPr marL="68592" marR="68592" marT="34301" marB="3430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3E0">
                        <a:alpha val="8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0969854"/>
              </p:ext>
            </p:extLst>
          </p:nvPr>
        </p:nvGraphicFramePr>
        <p:xfrm>
          <a:off x="5020549" y="3593225"/>
          <a:ext cx="3517718" cy="540712"/>
        </p:xfrm>
        <a:graphic>
          <a:graphicData uri="http://schemas.openxmlformats.org/drawingml/2006/table">
            <a:tbl>
              <a:tblPr/>
              <a:tblGrid>
                <a:gridCol w="682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3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87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30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04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03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2026</a:t>
                      </a:r>
                    </a:p>
                  </a:txBody>
                  <a:tcPr marL="68592" marR="68592" marT="34301" marB="3430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B70A5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2027</a:t>
                      </a:r>
                    </a:p>
                  </a:txBody>
                  <a:tcPr marL="68592" marR="68592" marT="34301" marB="3430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B70A5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2028</a:t>
                      </a:r>
                    </a:p>
                  </a:txBody>
                  <a:tcPr marL="68592" marR="68592" marT="34301" marB="3430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B70A5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2029</a:t>
                      </a:r>
                    </a:p>
                  </a:txBody>
                  <a:tcPr marL="68592" marR="68592" marT="34301" marB="3430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B70A5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2030</a:t>
                      </a:r>
                    </a:p>
                  </a:txBody>
                  <a:tcPr marL="68592" marR="68592" marT="34301" marB="3430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B70A5">
                        <a:alpha val="56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3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205,5</a:t>
                      </a:r>
                    </a:p>
                  </a:txBody>
                  <a:tcPr marL="68592" marR="68592" marT="34301" marB="3430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456,5</a:t>
                      </a:r>
                    </a:p>
                  </a:txBody>
                  <a:tcPr marL="68592" marR="68592" marT="34301" marB="3430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810</a:t>
                      </a:r>
                    </a:p>
                  </a:txBody>
                  <a:tcPr marL="68592" marR="68592" marT="34301" marB="3430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1313</a:t>
                      </a:r>
                    </a:p>
                  </a:txBody>
                  <a:tcPr marL="68592" marR="68592" marT="34301" marB="3430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1893</a:t>
                      </a:r>
                    </a:p>
                  </a:txBody>
                  <a:tcPr marL="68592" marR="68592" marT="34301" marB="3430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3E0">
                        <a:alpha val="8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5025313" y="4331643"/>
            <a:ext cx="3517717" cy="5561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8" tIns="34294" rIns="68588" bIns="34294" anchor="ctr"/>
          <a:lstStyle/>
          <a:p>
            <a:r>
              <a:rPr lang="en-US" sz="1100" dirty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NPV</a:t>
            </a:r>
            <a:r>
              <a:rPr lang="ru-RU" sz="1100" dirty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</a:t>
            </a:r>
            <a:r>
              <a:rPr lang="ru-RU" sz="1100" dirty="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sz="1100" b="1" dirty="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1893 млн. руб.</a:t>
            </a:r>
            <a:endParaRPr lang="en-US" sz="1100" b="1" dirty="0">
              <a:solidFill>
                <a:schemeClr val="tx1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1100" dirty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IRR</a:t>
            </a:r>
            <a:r>
              <a:rPr lang="ru-RU" sz="1100" dirty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</a:t>
            </a:r>
            <a:r>
              <a:rPr lang="ru-RU" sz="1100" b="1" dirty="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13,5%</a:t>
            </a:r>
            <a:endParaRPr lang="en-US" sz="1100" b="1" dirty="0">
              <a:solidFill>
                <a:schemeClr val="tx1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  <a:p>
            <a:r>
              <a:rPr lang="ru-RU" sz="1100" dirty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Срок окупаемости</a:t>
            </a:r>
            <a:r>
              <a:rPr lang="ru-RU" sz="1100" b="1" dirty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</a:t>
            </a:r>
            <a:r>
              <a:rPr lang="ru-RU" sz="1100" b="1" dirty="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 5,5 лет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692316" y="862282"/>
            <a:ext cx="4224633" cy="3668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8" tIns="34294" rIns="68588" bIns="34294" anchor="ctr"/>
          <a:lstStyle/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Прогноз инвестиций УК парка до 2030 года, млн руб.</a:t>
            </a: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1854707"/>
              </p:ext>
            </p:extLst>
          </p:nvPr>
        </p:nvGraphicFramePr>
        <p:xfrm>
          <a:off x="5020549" y="1235059"/>
          <a:ext cx="3517718" cy="540712"/>
        </p:xfrm>
        <a:graphic>
          <a:graphicData uri="http://schemas.openxmlformats.org/drawingml/2006/table">
            <a:tbl>
              <a:tblPr/>
              <a:tblGrid>
                <a:gridCol w="682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3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87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30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04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03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2021</a:t>
                      </a:r>
                    </a:p>
                  </a:txBody>
                  <a:tcPr marL="68592" marR="68592" marT="34301" marB="3430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B70A5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2022</a:t>
                      </a:r>
                    </a:p>
                  </a:txBody>
                  <a:tcPr marL="68592" marR="68592" marT="34301" marB="3430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B70A5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2023</a:t>
                      </a:r>
                    </a:p>
                  </a:txBody>
                  <a:tcPr marL="68592" marR="68592" marT="34301" marB="3430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B70A5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2024</a:t>
                      </a:r>
                    </a:p>
                  </a:txBody>
                  <a:tcPr marL="68592" marR="68592" marT="34301" marB="3430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B70A5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2025</a:t>
                      </a:r>
                    </a:p>
                  </a:txBody>
                  <a:tcPr marL="68592" marR="68592" marT="34301" marB="3430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B70A5">
                        <a:alpha val="56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3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-</a:t>
                      </a:r>
                    </a:p>
                  </a:txBody>
                  <a:tcPr marL="68592" marR="68592" marT="34301" marB="3430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-</a:t>
                      </a:r>
                    </a:p>
                  </a:txBody>
                  <a:tcPr marL="68592" marR="68592" marT="34301" marB="3430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300</a:t>
                      </a:r>
                    </a:p>
                  </a:txBody>
                  <a:tcPr marL="68592" marR="68592" marT="34301" marB="3430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300</a:t>
                      </a:r>
                    </a:p>
                  </a:txBody>
                  <a:tcPr marL="68592" marR="68592" marT="34301" marB="3430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150</a:t>
                      </a:r>
                    </a:p>
                  </a:txBody>
                  <a:tcPr marL="68592" marR="68592" marT="34301" marB="3430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3E0">
                        <a:alpha val="8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0350514"/>
              </p:ext>
            </p:extLst>
          </p:nvPr>
        </p:nvGraphicFramePr>
        <p:xfrm>
          <a:off x="5020549" y="1886532"/>
          <a:ext cx="3517718" cy="540712"/>
        </p:xfrm>
        <a:graphic>
          <a:graphicData uri="http://schemas.openxmlformats.org/drawingml/2006/table">
            <a:tbl>
              <a:tblPr/>
              <a:tblGrid>
                <a:gridCol w="682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3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87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30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04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03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2026</a:t>
                      </a:r>
                    </a:p>
                  </a:txBody>
                  <a:tcPr marL="68592" marR="68592" marT="34301" marB="3430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B70A5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2027</a:t>
                      </a:r>
                    </a:p>
                  </a:txBody>
                  <a:tcPr marL="68592" marR="68592" marT="34301" marB="3430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B70A5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2028</a:t>
                      </a:r>
                    </a:p>
                  </a:txBody>
                  <a:tcPr marL="68592" marR="68592" marT="34301" marB="3430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B70A5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2029</a:t>
                      </a:r>
                    </a:p>
                  </a:txBody>
                  <a:tcPr marL="68592" marR="68592" marT="34301" marB="3430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B70A5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2030</a:t>
                      </a:r>
                    </a:p>
                  </a:txBody>
                  <a:tcPr marL="68592" marR="68592" marT="34301" marB="3430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B70A5">
                        <a:alpha val="56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3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-</a:t>
                      </a:r>
                    </a:p>
                  </a:txBody>
                  <a:tcPr marL="68592" marR="68592" marT="34301" marB="3430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-</a:t>
                      </a:r>
                    </a:p>
                  </a:txBody>
                  <a:tcPr marL="68592" marR="68592" marT="34301" marB="3430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-</a:t>
                      </a:r>
                    </a:p>
                  </a:txBody>
                  <a:tcPr marL="68592" marR="68592" marT="34301" marB="3430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-</a:t>
                      </a:r>
                    </a:p>
                  </a:txBody>
                  <a:tcPr marL="68592" marR="68592" marT="34301" marB="3430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-</a:t>
                      </a:r>
                    </a:p>
                  </a:txBody>
                  <a:tcPr marL="68592" marR="68592" marT="34301" marB="3430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3E0">
                        <a:alpha val="8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0E4844E-C05A-4DAC-B81B-5BDC1C458D3A}"/>
              </a:ext>
            </a:extLst>
          </p:cNvPr>
          <p:cNvSpPr/>
          <p:nvPr/>
        </p:nvSpPr>
        <p:spPr>
          <a:xfrm>
            <a:off x="2295525" y="173078"/>
            <a:ext cx="5705476" cy="53092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txBody>
          <a:bodyPr wrap="square" lIns="68589" tIns="34295" rIns="68589" bIns="34295">
            <a:spAutoFit/>
          </a:bodyPr>
          <a:lstStyle/>
          <a:p>
            <a:pPr algn="ctr"/>
            <a:r>
              <a:rPr lang="ru-RU" altLang="ru-RU" sz="1500" b="1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БИЗНЕС-МОДЕЛЬ УПРАВЛЯЮЩЕЙ КОМПАНИИ </a:t>
            </a:r>
          </a:p>
          <a:p>
            <a:pPr algn="ctr"/>
            <a:r>
              <a:rPr lang="ru-RU" altLang="ru-RU" sz="1500" b="1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ПРОМЫШЛЕННОГО ТЕХНОПАРКА «ГРАНИТ»</a:t>
            </a: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0" y="819150"/>
            <a:ext cx="9145588" cy="0"/>
          </a:xfrm>
          <a:prstGeom prst="line">
            <a:avLst/>
          </a:prstGeom>
          <a:ln w="25400">
            <a:solidFill>
              <a:srgbClr val="1B70A5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1" name="Номер слайда 1"/>
          <p:cNvSpPr txBox="1">
            <a:spLocks/>
          </p:cNvSpPr>
          <p:nvPr/>
        </p:nvSpPr>
        <p:spPr>
          <a:xfrm>
            <a:off x="8648700" y="4766414"/>
            <a:ext cx="505127" cy="363785"/>
          </a:xfrm>
          <a:prstGeom prst="rect">
            <a:avLst/>
          </a:prstGeom>
        </p:spPr>
        <p:txBody>
          <a:bodyPr vert="horz" lIns="91458" tIns="45729" rIns="91458" bIns="45729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fld id="{EF5B593B-4CCA-4A40-944F-34041F6D6F3F}" type="slidenum">
              <a:rPr lang="ru-RU" sz="1600" smtClean="0"/>
              <a:pPr marL="0" indent="0">
                <a:buNone/>
                <a:defRPr/>
              </a:pPr>
              <a:t>21</a:t>
            </a:fld>
            <a:endParaRPr lang="ru-RU" sz="1600" dirty="0"/>
          </a:p>
        </p:txBody>
      </p:sp>
      <p:sp>
        <p:nvSpPr>
          <p:cNvPr id="22" name="Объект 4"/>
          <p:cNvSpPr txBox="1">
            <a:spLocks/>
          </p:cNvSpPr>
          <p:nvPr/>
        </p:nvSpPr>
        <p:spPr>
          <a:xfrm>
            <a:off x="745827" y="225582"/>
            <a:ext cx="1778298" cy="36015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defTabSz="914583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145838"/>
                </a:solidFill>
                <a:latin typeface="+mj-lt"/>
                <a:cs typeface="+mn-cs"/>
              </a:rPr>
              <a:t>ПТП «ГРАНИТ»</a:t>
            </a:r>
          </a:p>
        </p:txBody>
      </p:sp>
      <p:pic>
        <p:nvPicPr>
          <p:cNvPr id="23" name="Picture 2" descr="C:\Users\Федченко\Downloads\Лого тип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75" y="67049"/>
            <a:ext cx="605929" cy="677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Прямоугольник 2"/>
          <p:cNvSpPr>
            <a:spLocks noChangeArrowheads="1"/>
          </p:cNvSpPr>
          <p:nvPr/>
        </p:nvSpPr>
        <p:spPr bwMode="auto">
          <a:xfrm>
            <a:off x="2343149" y="191753"/>
            <a:ext cx="6391275" cy="53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38000"/>
              </a:srgbClr>
            </a:outerShdw>
          </a:effectLst>
        </p:spPr>
        <p:txBody>
          <a:bodyPr wrap="square" lIns="68589" tIns="34295" rIns="68589" bIns="34295">
            <a:spAutoFit/>
          </a:bodyPr>
          <a:lstStyle/>
          <a:p>
            <a:pPr algn="ctr"/>
            <a:r>
              <a:rPr lang="ru-RU" altLang="ru-RU" sz="1500" b="1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ОСНОВНЫЕ ПОКАЗАТЕЛИ ДЕЯТЕЛЬНОСТИ </a:t>
            </a:r>
          </a:p>
          <a:p>
            <a:pPr algn="ctr"/>
            <a:r>
              <a:rPr lang="ru-RU" altLang="ru-RU" sz="1500" b="1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ПРОМЫШЛЕННОГО ТЕХНОПАРКА</a:t>
            </a:r>
            <a:endParaRPr lang="ru-RU" altLang="ru-RU" sz="1500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graphicFrame>
        <p:nvGraphicFramePr>
          <p:cNvPr id="28913" name="Group 2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0659276"/>
              </p:ext>
            </p:extLst>
          </p:nvPr>
        </p:nvGraphicFramePr>
        <p:xfrm>
          <a:off x="422879" y="854745"/>
          <a:ext cx="8319154" cy="2882383"/>
        </p:xfrm>
        <a:graphic>
          <a:graphicData uri="http://schemas.openxmlformats.org/drawingml/2006/table">
            <a:tbl>
              <a:tblPr/>
              <a:tblGrid>
                <a:gridCol w="316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74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4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94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06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3944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063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3944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4063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4063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3944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4063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4802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№ </a:t>
                      </a:r>
                      <a:r>
                        <a:rPr kumimoji="0" lang="ru-RU" sz="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п</a:t>
                      </a: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/</a:t>
                      </a:r>
                      <a:r>
                        <a:rPr kumimoji="0" lang="ru-RU" sz="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п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mo" pitchFamily="34" charset="0"/>
                        <a:ea typeface="Arimo" pitchFamily="34" charset="0"/>
                        <a:cs typeface="Arimo" pitchFamily="34" charset="0"/>
                      </a:endParaRPr>
                    </a:p>
                  </a:txBody>
                  <a:tcPr marL="68592" marR="68592" marT="34301" marB="3430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B70A5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Наименование показателя</a:t>
                      </a:r>
                    </a:p>
                  </a:txBody>
                  <a:tcPr marL="68592" marR="68592" marT="34301" marB="3430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B70A5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Ед.</a:t>
                      </a:r>
                    </a:p>
                  </a:txBody>
                  <a:tcPr marL="68592" marR="68592" marT="34301" marB="3430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B70A5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2022</a:t>
                      </a:r>
                    </a:p>
                  </a:txBody>
                  <a:tcPr marL="68592" marR="68592" marT="34301" marB="3430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B70A5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2023</a:t>
                      </a:r>
                    </a:p>
                  </a:txBody>
                  <a:tcPr marL="68592" marR="68592" marT="34301" marB="3430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B70A5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2024</a:t>
                      </a:r>
                    </a:p>
                  </a:txBody>
                  <a:tcPr marL="68592" marR="68592" marT="34301" marB="3430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B70A5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2025</a:t>
                      </a:r>
                    </a:p>
                  </a:txBody>
                  <a:tcPr marL="68592" marR="68592" marT="34301" marB="3430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B70A5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2026</a:t>
                      </a:r>
                    </a:p>
                  </a:txBody>
                  <a:tcPr marL="68592" marR="68592" marT="34301" marB="3430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B70A5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2027</a:t>
                      </a:r>
                    </a:p>
                  </a:txBody>
                  <a:tcPr marL="68592" marR="68592" marT="34301" marB="3430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B70A5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2028</a:t>
                      </a:r>
                    </a:p>
                  </a:txBody>
                  <a:tcPr marL="68592" marR="68592" marT="34301" marB="3430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B70A5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2029</a:t>
                      </a:r>
                    </a:p>
                  </a:txBody>
                  <a:tcPr marL="68592" marR="68592" marT="34301" marB="3430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B70A5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2030</a:t>
                      </a:r>
                    </a:p>
                  </a:txBody>
                  <a:tcPr marL="68592" marR="68592" marT="34301" marB="3430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B70A5">
                        <a:alpha val="56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2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1</a:t>
                      </a:r>
                    </a:p>
                  </a:txBody>
                  <a:tcPr marL="68592" marR="68592" marT="34301" marB="3430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Количество резидентов</a:t>
                      </a:r>
                    </a:p>
                  </a:txBody>
                  <a:tcPr marL="68592" marR="68592" marT="34301" marB="343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ед</a:t>
                      </a:r>
                      <a:endParaRPr kumimoji="0" lang="ru-RU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mo" pitchFamily="34" charset="0"/>
                        <a:ea typeface="Arimo" pitchFamily="34" charset="0"/>
                        <a:cs typeface="Arimo" pitchFamily="34" charset="0"/>
                      </a:endParaRPr>
                    </a:p>
                  </a:txBody>
                  <a:tcPr marL="68592" marR="68592" marT="34301" marB="343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2</a:t>
                      </a:r>
                    </a:p>
                  </a:txBody>
                  <a:tcPr marL="68592" marR="68592" marT="34301" marB="343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4</a:t>
                      </a:r>
                    </a:p>
                  </a:txBody>
                  <a:tcPr marL="68592" marR="68592" marT="34301" marB="343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5</a:t>
                      </a:r>
                    </a:p>
                  </a:txBody>
                  <a:tcPr marL="68592" marR="68592" marT="34301" marB="343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6</a:t>
                      </a:r>
                    </a:p>
                  </a:txBody>
                  <a:tcPr marL="68592" marR="68592" marT="34301" marB="343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6</a:t>
                      </a:r>
                    </a:p>
                  </a:txBody>
                  <a:tcPr marL="68592" marR="68592" marT="34301" marB="343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7</a:t>
                      </a:r>
                    </a:p>
                  </a:txBody>
                  <a:tcPr marL="68592" marR="68592" marT="34301" marB="343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8</a:t>
                      </a:r>
                    </a:p>
                  </a:txBody>
                  <a:tcPr marL="68592" marR="68592" marT="34301" marB="343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9</a:t>
                      </a:r>
                    </a:p>
                  </a:txBody>
                  <a:tcPr marL="68592" marR="68592" marT="34301" marB="343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10</a:t>
                      </a:r>
                    </a:p>
                  </a:txBody>
                  <a:tcPr marL="68592" marR="68592" marT="34301" marB="343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3E0">
                        <a:alpha val="8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30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2</a:t>
                      </a:r>
                    </a:p>
                  </a:txBody>
                  <a:tcPr marL="68592" marR="68592" marT="34301" marB="3430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AF6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Заполненность</a:t>
                      </a:r>
                      <a:r>
                        <a:rPr kumimoji="0" 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 площадей зданий резидентами (для </a:t>
                      </a:r>
                      <a:r>
                        <a:rPr kumimoji="0" lang="ru-RU" sz="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пром</a:t>
                      </a:r>
                      <a:r>
                        <a:rPr kumimoji="0" 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. технопарков)</a:t>
                      </a:r>
                    </a:p>
                  </a:txBody>
                  <a:tcPr marL="68592" marR="68592" marT="34301" marB="343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AF6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%</a:t>
                      </a:r>
                    </a:p>
                  </a:txBody>
                  <a:tcPr marL="68592" marR="68592" marT="34301" marB="3430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AF6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13%</a:t>
                      </a:r>
                    </a:p>
                  </a:txBody>
                  <a:tcPr marL="68592" marR="68592" marT="34301" marB="343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22%</a:t>
                      </a:r>
                    </a:p>
                  </a:txBody>
                  <a:tcPr marL="68592" marR="68592" marT="34301" marB="343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27%</a:t>
                      </a:r>
                    </a:p>
                  </a:txBody>
                  <a:tcPr marL="68592" marR="68592" marT="34301" marB="343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35%</a:t>
                      </a:r>
                    </a:p>
                  </a:txBody>
                  <a:tcPr marL="68592" marR="68592" marT="34301" marB="343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AF6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42%</a:t>
                      </a:r>
                      <a:endParaRPr kumimoji="0" lang="ru-RU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mo" pitchFamily="34" charset="0"/>
                        <a:ea typeface="Arimo" pitchFamily="34" charset="0"/>
                        <a:cs typeface="Arimo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mo" pitchFamily="34" charset="0"/>
                        <a:ea typeface="Arimo" pitchFamily="34" charset="0"/>
                        <a:cs typeface="Arimo" pitchFamily="34" charset="0"/>
                      </a:endParaRPr>
                    </a:p>
                  </a:txBody>
                  <a:tcPr marL="68592" marR="68592" marT="34301" marB="343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AF6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50%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mo" pitchFamily="34" charset="0"/>
                        <a:ea typeface="Arimo" pitchFamily="34" charset="0"/>
                        <a:cs typeface="Arimo" pitchFamily="34" charset="0"/>
                      </a:endParaRPr>
                    </a:p>
                  </a:txBody>
                  <a:tcPr marL="68592" marR="68592" marT="34301" marB="343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AF6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65%</a:t>
                      </a:r>
                    </a:p>
                  </a:txBody>
                  <a:tcPr marL="68592" marR="68592" marT="34301" marB="343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AF6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75%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mo" pitchFamily="34" charset="0"/>
                        <a:ea typeface="Arimo" pitchFamily="34" charset="0"/>
                        <a:cs typeface="Arimo" pitchFamily="34" charset="0"/>
                      </a:endParaRPr>
                    </a:p>
                  </a:txBody>
                  <a:tcPr marL="68592" marR="68592" marT="34301" marB="343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AF6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80%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mo" pitchFamily="34" charset="0"/>
                        <a:ea typeface="Arimo" pitchFamily="34" charset="0"/>
                        <a:cs typeface="Arimo" pitchFamily="34" charset="0"/>
                      </a:endParaRPr>
                    </a:p>
                  </a:txBody>
                  <a:tcPr marL="68592" marR="68592" marT="34301" marB="343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AF6">
                        <a:alpha val="6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01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3</a:t>
                      </a:r>
                    </a:p>
                  </a:txBody>
                  <a:tcPr marL="68592" marR="68592" marT="34301" marB="3430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Объем инвестиций резидентов</a:t>
                      </a:r>
                    </a:p>
                  </a:txBody>
                  <a:tcPr marL="68592" marR="68592" marT="34301" marB="343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млн. руб.</a:t>
                      </a:r>
                    </a:p>
                  </a:txBody>
                  <a:tcPr marL="68592" marR="68592" marT="34301" marB="3430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-</a:t>
                      </a:r>
                    </a:p>
                  </a:txBody>
                  <a:tcPr marL="68592" marR="68592" marT="34301" marB="343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6,2</a:t>
                      </a:r>
                    </a:p>
                  </a:txBody>
                  <a:tcPr marL="68592" marR="68592" marT="34301" marB="343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10,8</a:t>
                      </a:r>
                    </a:p>
                  </a:txBody>
                  <a:tcPr marL="68592" marR="68592" marT="34301" marB="343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20</a:t>
                      </a:r>
                    </a:p>
                  </a:txBody>
                  <a:tcPr marL="68592" marR="68592" marT="34301" marB="343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29</a:t>
                      </a:r>
                    </a:p>
                  </a:txBody>
                  <a:tcPr marL="68592" marR="68592" marT="34301" marB="343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35</a:t>
                      </a:r>
                    </a:p>
                  </a:txBody>
                  <a:tcPr marL="68592" marR="68592" marT="34301" marB="343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37</a:t>
                      </a:r>
                    </a:p>
                  </a:txBody>
                  <a:tcPr marL="68592" marR="68592" marT="34301" marB="343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40</a:t>
                      </a:r>
                    </a:p>
                  </a:txBody>
                  <a:tcPr marL="68592" marR="68592" marT="34301" marB="343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52</a:t>
                      </a:r>
                    </a:p>
                  </a:txBody>
                  <a:tcPr marL="68592" marR="68592" marT="34301" marB="343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3E0">
                        <a:alpha val="8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01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4</a:t>
                      </a:r>
                    </a:p>
                  </a:txBody>
                  <a:tcPr marL="68592" marR="68592" marT="34301" marB="3430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Объем выручки резидентов</a:t>
                      </a:r>
                    </a:p>
                  </a:txBody>
                  <a:tcPr marL="68592" marR="68592" marT="34301" marB="343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млн. руб.</a:t>
                      </a:r>
                    </a:p>
                  </a:txBody>
                  <a:tcPr marL="68592" marR="68592" marT="34301" marB="3430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-</a:t>
                      </a:r>
                    </a:p>
                  </a:txBody>
                  <a:tcPr marL="68592" marR="68592" marT="34301" marB="343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AF6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70</a:t>
                      </a:r>
                    </a:p>
                  </a:txBody>
                  <a:tcPr marL="68592" marR="68592" marT="34301" marB="343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AF6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150</a:t>
                      </a:r>
                    </a:p>
                  </a:txBody>
                  <a:tcPr marL="68592" marR="68592" marT="34301" marB="343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AF6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250</a:t>
                      </a:r>
                    </a:p>
                  </a:txBody>
                  <a:tcPr marL="68592" marR="68592" marT="34301" marB="343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AF6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350</a:t>
                      </a:r>
                    </a:p>
                  </a:txBody>
                  <a:tcPr marL="68592" marR="68592" marT="34301" marB="343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AF6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400</a:t>
                      </a:r>
                    </a:p>
                  </a:txBody>
                  <a:tcPr marL="68592" marR="68592" marT="34301" marB="343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AF6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550</a:t>
                      </a:r>
                    </a:p>
                  </a:txBody>
                  <a:tcPr marL="68592" marR="68592" marT="34301" marB="343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AF6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700</a:t>
                      </a:r>
                    </a:p>
                  </a:txBody>
                  <a:tcPr marL="68592" marR="68592" marT="34301" marB="343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AF6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900</a:t>
                      </a:r>
                    </a:p>
                  </a:txBody>
                  <a:tcPr marL="68592" marR="68592" marT="34301" marB="343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AF6">
                        <a:alpha val="6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92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5</a:t>
                      </a:r>
                    </a:p>
                  </a:txBody>
                  <a:tcPr marL="68592" marR="68592" marT="34301" marB="3430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AF6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Количество созданных рабочих мест</a:t>
                      </a:r>
                    </a:p>
                  </a:txBody>
                  <a:tcPr marL="68592" marR="68592" marT="34301" marB="343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AF6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ед.</a:t>
                      </a:r>
                    </a:p>
                  </a:txBody>
                  <a:tcPr marL="68592" marR="68592" marT="34301" marB="3430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AF6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-</a:t>
                      </a:r>
                    </a:p>
                  </a:txBody>
                  <a:tcPr marL="68592" marR="68592" marT="34301" marB="343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85</a:t>
                      </a:r>
                    </a:p>
                  </a:txBody>
                  <a:tcPr marL="68592" marR="68592" marT="34301" marB="343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98</a:t>
                      </a:r>
                    </a:p>
                  </a:txBody>
                  <a:tcPr marL="68592" marR="68592" marT="34301" marB="343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115</a:t>
                      </a:r>
                    </a:p>
                  </a:txBody>
                  <a:tcPr marL="68592" marR="68592" marT="34301" marB="343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120</a:t>
                      </a:r>
                    </a:p>
                  </a:txBody>
                  <a:tcPr marL="68592" marR="68592" marT="34301" marB="343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150</a:t>
                      </a:r>
                    </a:p>
                  </a:txBody>
                  <a:tcPr marL="68592" marR="68592" marT="34301" marB="343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190</a:t>
                      </a:r>
                    </a:p>
                  </a:txBody>
                  <a:tcPr marL="68592" marR="68592" marT="34301" marB="343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220</a:t>
                      </a:r>
                    </a:p>
                  </a:txBody>
                  <a:tcPr marL="68592" marR="68592" marT="34301" marB="343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240</a:t>
                      </a:r>
                    </a:p>
                  </a:txBody>
                  <a:tcPr marL="68592" marR="68592" marT="34301" marB="343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3E0">
                        <a:alpha val="8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01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6</a:t>
                      </a:r>
                    </a:p>
                  </a:txBody>
                  <a:tcPr marL="68592" marR="68592" marT="34301" marB="3430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Отчисления в бюджет  РФ (резиденты)</a:t>
                      </a:r>
                    </a:p>
                  </a:txBody>
                  <a:tcPr marL="68592" marR="68592" marT="34301" marB="343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млн. руб.</a:t>
                      </a:r>
                    </a:p>
                  </a:txBody>
                  <a:tcPr marL="68592" marR="68592" marT="34301" marB="3430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4,5</a:t>
                      </a:r>
                    </a:p>
                  </a:txBody>
                  <a:tcPr marL="68592" marR="68592" marT="34301" marB="343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14,1</a:t>
                      </a:r>
                    </a:p>
                  </a:txBody>
                  <a:tcPr marL="68592" marR="68592" marT="34301" marB="343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25,1</a:t>
                      </a:r>
                    </a:p>
                  </a:txBody>
                  <a:tcPr marL="68592" marR="68592" marT="34301" marB="343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44,5</a:t>
                      </a:r>
                    </a:p>
                  </a:txBody>
                  <a:tcPr marL="68592" marR="68592" marT="34301" marB="343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55,8</a:t>
                      </a:r>
                    </a:p>
                  </a:txBody>
                  <a:tcPr marL="68592" marR="68592" marT="34301" marB="343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58,0</a:t>
                      </a:r>
                    </a:p>
                  </a:txBody>
                  <a:tcPr marL="68592" marR="68592" marT="34301" marB="343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60,4</a:t>
                      </a:r>
                    </a:p>
                  </a:txBody>
                  <a:tcPr marL="68592" marR="68592" marT="34301" marB="343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63,5</a:t>
                      </a:r>
                    </a:p>
                  </a:txBody>
                  <a:tcPr marL="68592" marR="68592" marT="34301" marB="343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65,3</a:t>
                      </a:r>
                    </a:p>
                  </a:txBody>
                  <a:tcPr marL="68592" marR="68592" marT="34301" marB="343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3E0">
                        <a:alpha val="8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01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7</a:t>
                      </a:r>
                    </a:p>
                  </a:txBody>
                  <a:tcPr marL="68592" marR="68592" marT="34301" marB="3430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AF6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Отчисления в бюджет  субъекта  РФ  (резиденты)</a:t>
                      </a:r>
                    </a:p>
                  </a:txBody>
                  <a:tcPr marL="68592" marR="68592" marT="34301" marB="343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AF6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млн. руб.</a:t>
                      </a:r>
                    </a:p>
                  </a:txBody>
                  <a:tcPr marL="68592" marR="68592" marT="34301" marB="3430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AF6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3,6</a:t>
                      </a:r>
                    </a:p>
                  </a:txBody>
                  <a:tcPr marL="68592" marR="68592" marT="34301" marB="343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AF6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10,2</a:t>
                      </a:r>
                    </a:p>
                  </a:txBody>
                  <a:tcPr marL="68592" marR="68592" marT="34301" marB="343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AF6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20,4</a:t>
                      </a:r>
                    </a:p>
                  </a:txBody>
                  <a:tcPr marL="68592" marR="68592" marT="34301" marB="343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AF6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29,8</a:t>
                      </a:r>
                    </a:p>
                  </a:txBody>
                  <a:tcPr marL="68592" marR="68592" marT="34301" marB="343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AF6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35,3</a:t>
                      </a:r>
                    </a:p>
                  </a:txBody>
                  <a:tcPr marL="68592" marR="68592" marT="34301" marB="343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AF6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37,1</a:t>
                      </a:r>
                    </a:p>
                  </a:txBody>
                  <a:tcPr marL="68592" marR="68592" marT="34301" marB="343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AF6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41,2</a:t>
                      </a:r>
                    </a:p>
                  </a:txBody>
                  <a:tcPr marL="68592" marR="68592" marT="34301" marB="343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AF6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44,3</a:t>
                      </a:r>
                    </a:p>
                  </a:txBody>
                  <a:tcPr marL="68592" marR="68592" marT="34301" marB="343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AF6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46,5</a:t>
                      </a:r>
                    </a:p>
                  </a:txBody>
                  <a:tcPr marL="68592" marR="68592" marT="34301" marB="343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AF6">
                        <a:alpha val="6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01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8</a:t>
                      </a:r>
                    </a:p>
                  </a:txBody>
                  <a:tcPr marL="68592" marR="68592" marT="34301" marB="3430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Отчисления в муниципальный (местный) бюджет  (резиденты)</a:t>
                      </a:r>
                    </a:p>
                  </a:txBody>
                  <a:tcPr marL="68592" marR="68592" marT="34301" marB="343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млн. руб.</a:t>
                      </a:r>
                    </a:p>
                  </a:txBody>
                  <a:tcPr marL="68592" marR="68592" marT="34301" marB="3430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0,2</a:t>
                      </a:r>
                    </a:p>
                  </a:txBody>
                  <a:tcPr marL="68592" marR="68592" marT="34301" marB="343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0,3</a:t>
                      </a:r>
                    </a:p>
                  </a:txBody>
                  <a:tcPr marL="68592" marR="68592" marT="34301" marB="343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0,4</a:t>
                      </a:r>
                    </a:p>
                  </a:txBody>
                  <a:tcPr marL="68592" marR="68592" marT="34301" marB="343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0,5</a:t>
                      </a:r>
                    </a:p>
                  </a:txBody>
                  <a:tcPr marL="68592" marR="68592" marT="34301" marB="343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0,6</a:t>
                      </a:r>
                    </a:p>
                  </a:txBody>
                  <a:tcPr marL="68592" marR="68592" marT="34301" marB="343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0,7</a:t>
                      </a:r>
                    </a:p>
                  </a:txBody>
                  <a:tcPr marL="68592" marR="68592" marT="34301" marB="343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0,8</a:t>
                      </a:r>
                    </a:p>
                  </a:txBody>
                  <a:tcPr marL="68592" marR="68592" marT="34301" marB="343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0,9</a:t>
                      </a:r>
                    </a:p>
                  </a:txBody>
                  <a:tcPr marL="68592" marR="68592" marT="34301" marB="343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1,0</a:t>
                      </a:r>
                    </a:p>
                  </a:txBody>
                  <a:tcPr marL="68592" marR="68592" marT="34301" marB="343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3E0">
                        <a:alpha val="8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9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9572284"/>
              </p:ext>
            </p:extLst>
          </p:nvPr>
        </p:nvGraphicFramePr>
        <p:xfrm>
          <a:off x="422879" y="3737127"/>
          <a:ext cx="8321073" cy="136179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086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730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393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4499"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№ п/п</a:t>
                      </a:r>
                    </a:p>
                  </a:txBody>
                  <a:tcPr marL="68592" marR="68592" marT="34301" marB="34301" anchor="ctr">
                    <a:solidFill>
                      <a:srgbClr val="1B70A5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Наименование показателя</a:t>
                      </a:r>
                    </a:p>
                  </a:txBody>
                  <a:tcPr marL="68592" marR="68592" marT="34301" marB="34301" anchor="ctr">
                    <a:solidFill>
                      <a:srgbClr val="1B70A5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На 2030 год</a:t>
                      </a:r>
                    </a:p>
                  </a:txBody>
                  <a:tcPr marL="68592" marR="68592" marT="34301" marB="34301" anchor="ctr">
                    <a:solidFill>
                      <a:srgbClr val="1B70A5">
                        <a:alpha val="56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713"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1</a:t>
                      </a:r>
                    </a:p>
                  </a:txBody>
                  <a:tcPr marL="68592" marR="68592" marT="34301" marB="34301" anchor="ctr"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Объем инвестиций резидентов на 1 руб. вложений в инфраструктуру парка</a:t>
                      </a:r>
                    </a:p>
                  </a:txBody>
                  <a:tcPr marL="68592" marR="68592" marT="34301" marB="34301" anchor="ctr"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b="1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0,3 руб.</a:t>
                      </a:r>
                    </a:p>
                  </a:txBody>
                  <a:tcPr marL="68592" marR="68592" marT="34301" marB="34301" anchor="ctr">
                    <a:solidFill>
                      <a:srgbClr val="BAD3E0">
                        <a:alpha val="8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2886"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2</a:t>
                      </a:r>
                    </a:p>
                  </a:txBody>
                  <a:tcPr marL="68592" marR="68592" marT="34301" marB="34301" anchor="ctr">
                    <a:solidFill>
                      <a:srgbClr val="D2EAF6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Объем отчислений резидентов в бюджеты всех уровней на 1 руб. бюджетных инвестиций</a:t>
                      </a:r>
                    </a:p>
                  </a:txBody>
                  <a:tcPr marL="68592" marR="68592" marT="34301" marB="34301" anchor="ctr">
                    <a:solidFill>
                      <a:srgbClr val="D2EAF6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b="1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0,7 руб.</a:t>
                      </a:r>
                    </a:p>
                  </a:txBody>
                  <a:tcPr marL="68592" marR="68592" marT="34301" marB="34301" anchor="ctr">
                    <a:solidFill>
                      <a:srgbClr val="D2EAF6">
                        <a:alpha val="6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4713"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3</a:t>
                      </a:r>
                    </a:p>
                  </a:txBody>
                  <a:tcPr marL="68592" marR="68592" marT="34301" marB="34301" anchor="ctr"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Объем выручки резидентов на 1 м2 (для промышленного технопарка)</a:t>
                      </a:r>
                    </a:p>
                  </a:txBody>
                  <a:tcPr marL="68592" marR="68592" marT="34301" marB="34301" anchor="ctr">
                    <a:solidFill>
                      <a:srgbClr val="BAD3E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b="1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120 000 руб.</a:t>
                      </a:r>
                    </a:p>
                  </a:txBody>
                  <a:tcPr marL="68592" marR="68592" marT="34301" marB="34301" anchor="ctr">
                    <a:solidFill>
                      <a:srgbClr val="BAD3E0">
                        <a:alpha val="8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2886"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4</a:t>
                      </a:r>
                    </a:p>
                  </a:txBody>
                  <a:tcPr marL="68592" marR="68592" marT="34301" marB="34301" anchor="ctr">
                    <a:solidFill>
                      <a:srgbClr val="D2EAF6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Количество созданных резидентами рабочих мест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mo" pitchFamily="34" charset="0"/>
                        <a:ea typeface="Arimo" pitchFamily="34" charset="0"/>
                        <a:cs typeface="Arimo" pitchFamily="34" charset="0"/>
                      </a:endParaRPr>
                    </a:p>
                  </a:txBody>
                  <a:tcPr marL="68592" marR="68592" marT="34301" marB="34301" anchor="ctr">
                    <a:solidFill>
                      <a:srgbClr val="D2EAF6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b="1" dirty="0">
                          <a:solidFill>
                            <a:schemeClr val="tx1"/>
                          </a:solidFill>
                          <a:latin typeface="Arimo" pitchFamily="34" charset="0"/>
                          <a:ea typeface="Arimo" pitchFamily="34" charset="0"/>
                          <a:cs typeface="Arimo" pitchFamily="34" charset="0"/>
                        </a:rPr>
                        <a:t>240 </a:t>
                      </a:r>
                    </a:p>
                  </a:txBody>
                  <a:tcPr marL="68592" marR="68592" marT="34301" marB="34301" anchor="ctr">
                    <a:solidFill>
                      <a:srgbClr val="D2EAF6">
                        <a:alpha val="6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6" name="Прямая соединительная линия 5"/>
          <p:cNvCxnSpPr/>
          <p:nvPr/>
        </p:nvCxnSpPr>
        <p:spPr>
          <a:xfrm>
            <a:off x="0" y="819150"/>
            <a:ext cx="9145588" cy="0"/>
          </a:xfrm>
          <a:prstGeom prst="line">
            <a:avLst/>
          </a:prstGeom>
          <a:ln w="25400">
            <a:solidFill>
              <a:srgbClr val="1B70A5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7" name="Номер слайда 1"/>
          <p:cNvSpPr txBox="1">
            <a:spLocks/>
          </p:cNvSpPr>
          <p:nvPr/>
        </p:nvSpPr>
        <p:spPr>
          <a:xfrm>
            <a:off x="8648700" y="4766414"/>
            <a:ext cx="505127" cy="363785"/>
          </a:xfrm>
          <a:prstGeom prst="rect">
            <a:avLst/>
          </a:prstGeom>
        </p:spPr>
        <p:txBody>
          <a:bodyPr vert="horz" lIns="91458" tIns="45729" rIns="91458" bIns="45729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fld id="{EF5B593B-4CCA-4A40-944F-34041F6D6F3F}" type="slidenum">
              <a:rPr lang="ru-RU" sz="1600" smtClean="0"/>
              <a:pPr marL="0" indent="0">
                <a:buNone/>
                <a:defRPr/>
              </a:pPr>
              <a:t>22</a:t>
            </a:fld>
            <a:endParaRPr lang="ru-RU" sz="1600" dirty="0"/>
          </a:p>
        </p:txBody>
      </p:sp>
      <p:sp>
        <p:nvSpPr>
          <p:cNvPr id="8" name="Объект 4"/>
          <p:cNvSpPr txBox="1">
            <a:spLocks/>
          </p:cNvSpPr>
          <p:nvPr/>
        </p:nvSpPr>
        <p:spPr>
          <a:xfrm>
            <a:off x="745827" y="225582"/>
            <a:ext cx="1778298" cy="36015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defTabSz="914583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145838"/>
                </a:solidFill>
                <a:latin typeface="+mj-lt"/>
                <a:cs typeface="+mn-cs"/>
              </a:rPr>
              <a:t>ПТП «ГРАНИТ»</a:t>
            </a:r>
          </a:p>
        </p:txBody>
      </p:sp>
      <p:pic>
        <p:nvPicPr>
          <p:cNvPr id="10" name="Picture 2" descr="C:\Users\Федченко\Downloads\Лого тип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75" y="67049"/>
            <a:ext cx="605929" cy="677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 txBox="1">
            <a:spLocks/>
          </p:cNvSpPr>
          <p:nvPr/>
        </p:nvSpPr>
        <p:spPr>
          <a:xfrm>
            <a:off x="276225" y="1001604"/>
            <a:ext cx="8625038" cy="3732321"/>
          </a:xfrm>
          <a:prstGeom prst="rect">
            <a:avLst/>
          </a:prstGeom>
        </p:spPr>
        <p:txBody>
          <a:bodyPr>
            <a:noAutofit/>
          </a:bodyPr>
          <a:lstStyle>
            <a:lvl1pPr marL="171473" indent="-171473" algn="l" rtl="0" fontAlgn="base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419" indent="-171473" algn="l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364" indent="-171473" algn="l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310" indent="-171473" algn="l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256" indent="-171473" algn="l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6201" indent="-171473" algn="l" defTabSz="685891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147" indent="-171473" algn="l" defTabSz="685891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2093" indent="-171473" algn="l" defTabSz="685891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5039" indent="-171473" algn="l" defTabSz="685891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ru-RU" sz="1300" b="1" dirty="0"/>
              <a:t>С учетом специфики электронной промышленности дополнить приказ </a:t>
            </a:r>
            <a:r>
              <a:rPr lang="ru-RU" sz="1300" b="1" dirty="0" err="1"/>
              <a:t>Минпромторга</a:t>
            </a:r>
            <a:r>
              <a:rPr lang="ru-RU" sz="1300" b="1" dirty="0"/>
              <a:t> России от 23 сентября       2020 г. № 3221  следующим перечнем объектов технологической инфраструктуры технопарка: центр коллективного проектирования электронных модулей и устройств,  центр автоматизации производственных процессов электронной промышленности и центр коллективного производства электронных модулей малых серий.</a:t>
            </a:r>
          </a:p>
          <a:p>
            <a:pPr marL="0" indent="0" algn="just">
              <a:spcBef>
                <a:spcPts val="0"/>
              </a:spcBef>
              <a:buFont typeface="Arial" charset="0"/>
              <a:buNone/>
            </a:pPr>
            <a:endParaRPr lang="ru-RU" sz="1300" b="1" dirty="0"/>
          </a:p>
          <a:p>
            <a:pPr algn="just">
              <a:spcBef>
                <a:spcPts val="0"/>
              </a:spcBef>
            </a:pPr>
            <a:r>
              <a:rPr lang="ru-RU" sz="1300" b="1" dirty="0"/>
              <a:t>Исключить из текущей версии проекта постановления Правительства РФ требование об ограничении размера государственных субсидий 50 процентами  фактически понесенных затрат на создание инфраструктуры для промышленных технопарков в сфере электронной промышленности частной формы собственности.</a:t>
            </a:r>
          </a:p>
          <a:p>
            <a:pPr marL="0" indent="0" algn="just">
              <a:spcBef>
                <a:spcPts val="0"/>
              </a:spcBef>
              <a:buFont typeface="Arial" charset="0"/>
              <a:buNone/>
            </a:pPr>
            <a:endParaRPr lang="ru-RU" sz="1300" b="1" dirty="0"/>
          </a:p>
          <a:p>
            <a:pPr algn="just">
              <a:spcBef>
                <a:spcPts val="0"/>
              </a:spcBef>
            </a:pPr>
            <a:r>
              <a:rPr lang="ru-RU" sz="1300" b="1" dirty="0"/>
              <a:t>Внести дополнение в  Перечень документов в составе заявки на участие в федеральном отборе проектов технопарков о возможности предоставления ПСД и заключение государственной экспертизы на объекты инфраструктуры, создаваемых в 1 год субсидирования с учетом выполнения нормативных требований к промышленным технопаркам.</a:t>
            </a:r>
          </a:p>
          <a:p>
            <a:pPr marL="0" indent="0" algn="just">
              <a:spcBef>
                <a:spcPts val="0"/>
              </a:spcBef>
              <a:buNone/>
            </a:pPr>
            <a:endParaRPr lang="ru-RU" sz="1300" b="1" dirty="0"/>
          </a:p>
          <a:p>
            <a:pPr algn="just">
              <a:spcBef>
                <a:spcPts val="0"/>
              </a:spcBef>
            </a:pPr>
            <a:r>
              <a:rPr lang="ru-RU" sz="1300" b="1" dirty="0"/>
              <a:t>Включить «капитальный ремонт» в перечень работ, предусматривающие субсидирование  затрат, наряду со «строительством, модернизацией и реконструкцией объектов инфраструктуры технопарка».</a:t>
            </a:r>
          </a:p>
          <a:p>
            <a:pPr algn="just">
              <a:spcBef>
                <a:spcPts val="0"/>
              </a:spcBef>
            </a:pPr>
            <a:endParaRPr lang="ru-RU" sz="1300" b="1" dirty="0"/>
          </a:p>
          <a:p>
            <a:pPr algn="just">
              <a:spcBef>
                <a:spcPts val="0"/>
              </a:spcBef>
            </a:pPr>
            <a:r>
              <a:rPr lang="ru-RU" sz="1300" b="1" dirty="0"/>
              <a:t>Обратиться к Правительству РФ о нормативном закреплении возможности совместного использования различных источников государственной поддержки при создании промышленной  и технологической инфраструктуры с учетом ведения раздельного учета.</a:t>
            </a:r>
          </a:p>
          <a:p>
            <a:pPr marL="0" indent="0" algn="just">
              <a:spcBef>
                <a:spcPts val="0"/>
              </a:spcBef>
              <a:buNone/>
            </a:pPr>
            <a:endParaRPr lang="ru-RU" sz="1600" b="1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0E4844E-C05A-4DAC-B81B-5BDC1C458D3A}"/>
              </a:ext>
            </a:extLst>
          </p:cNvPr>
          <p:cNvSpPr/>
          <p:nvPr/>
        </p:nvSpPr>
        <p:spPr>
          <a:xfrm>
            <a:off x="2400299" y="255610"/>
            <a:ext cx="5476875" cy="300092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txBody>
          <a:bodyPr wrap="square" lIns="68589" tIns="34295" rIns="68589" bIns="34295">
            <a:spAutoFit/>
          </a:bodyPr>
          <a:lstStyle/>
          <a:p>
            <a:pPr algn="ctr"/>
            <a:r>
              <a:rPr lang="ru-RU" altLang="ru-RU" sz="1500" b="1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НАШИ ПРЕДЛОЖЕНИЯ ДЛЯ ОБСУЖДЕНИЯ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0" y="819150"/>
            <a:ext cx="9145588" cy="0"/>
          </a:xfrm>
          <a:prstGeom prst="line">
            <a:avLst/>
          </a:prstGeom>
          <a:ln w="25400">
            <a:solidFill>
              <a:srgbClr val="1B70A5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7" name="Номер слайда 1"/>
          <p:cNvSpPr txBox="1">
            <a:spLocks/>
          </p:cNvSpPr>
          <p:nvPr/>
        </p:nvSpPr>
        <p:spPr>
          <a:xfrm>
            <a:off x="8648700" y="4766414"/>
            <a:ext cx="505127" cy="363785"/>
          </a:xfrm>
          <a:prstGeom prst="rect">
            <a:avLst/>
          </a:prstGeom>
        </p:spPr>
        <p:txBody>
          <a:bodyPr vert="horz" lIns="91458" tIns="45729" rIns="91458" bIns="45729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fld id="{EF5B593B-4CCA-4A40-944F-34041F6D6F3F}" type="slidenum">
              <a:rPr lang="ru-RU" sz="1600" smtClean="0"/>
              <a:pPr marL="0" indent="0">
                <a:buNone/>
                <a:defRPr/>
              </a:pPr>
              <a:t>23</a:t>
            </a:fld>
            <a:endParaRPr lang="ru-RU" sz="1600" dirty="0"/>
          </a:p>
        </p:txBody>
      </p:sp>
      <p:sp>
        <p:nvSpPr>
          <p:cNvPr id="8" name="Объект 4"/>
          <p:cNvSpPr txBox="1">
            <a:spLocks/>
          </p:cNvSpPr>
          <p:nvPr/>
        </p:nvSpPr>
        <p:spPr>
          <a:xfrm>
            <a:off x="745827" y="225582"/>
            <a:ext cx="1778298" cy="36015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defTabSz="914583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145838"/>
                </a:solidFill>
                <a:latin typeface="+mj-lt"/>
                <a:cs typeface="+mn-cs"/>
              </a:rPr>
              <a:t>ПТП «ГРАНИТ»</a:t>
            </a:r>
          </a:p>
        </p:txBody>
      </p:sp>
      <p:pic>
        <p:nvPicPr>
          <p:cNvPr id="9" name="Picture 2" descr="C:\Users\Федченко\Downloads\Лого тип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75" y="67049"/>
            <a:ext cx="605929" cy="677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268574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Федченко\Documents\Разное\Фото\Итоговая защита презентации\PSX_20211211_14253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" t="3776" r="10572" b="12497"/>
          <a:stretch/>
        </p:blipFill>
        <p:spPr bwMode="auto">
          <a:xfrm>
            <a:off x="1420372" y="1024128"/>
            <a:ext cx="6281504" cy="3998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2"/>
          <p:cNvSpPr>
            <a:spLocks noChangeArrowheads="1"/>
          </p:cNvSpPr>
          <p:nvPr/>
        </p:nvSpPr>
        <p:spPr bwMode="auto">
          <a:xfrm>
            <a:off x="0" y="8151"/>
            <a:ext cx="9145588" cy="1027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35000"/>
              </a:srgbClr>
            </a:outerShdw>
          </a:effectLst>
        </p:spPr>
        <p:txBody>
          <a:bodyPr wrap="square" lIns="91450" tIns="45725" rIns="91450" bIns="45725">
            <a:spAutoFit/>
          </a:bodyPr>
          <a:lstStyle/>
          <a:p>
            <a:pPr algn="ctr"/>
            <a:r>
              <a:rPr lang="ru-RU" altLang="ru-RU" sz="2000" dirty="0">
                <a:solidFill>
                  <a:srgbClr val="002060"/>
                </a:solidFill>
                <a:latin typeface="+mj-lt"/>
                <a:ea typeface="+mj-ea"/>
                <a:cs typeface="Arial" panose="020B0604020202020204" pitchFamily="34" charset="0"/>
              </a:rPr>
              <a:t>Региональная управленческая команда на вручении дипломов об успешном завершении образовательной программы </a:t>
            </a:r>
            <a:r>
              <a:rPr lang="ru-RU" altLang="ru-RU" sz="2000" dirty="0" err="1">
                <a:solidFill>
                  <a:srgbClr val="002060"/>
                </a:solidFill>
                <a:latin typeface="+mj-lt"/>
                <a:ea typeface="+mj-ea"/>
                <a:cs typeface="Arial" panose="020B0604020202020204" pitchFamily="34" charset="0"/>
              </a:rPr>
              <a:t>Минпромторга</a:t>
            </a:r>
            <a:r>
              <a:rPr lang="ru-RU" altLang="ru-RU" sz="2000" dirty="0">
                <a:solidFill>
                  <a:srgbClr val="002060"/>
                </a:solidFill>
                <a:latin typeface="+mj-lt"/>
                <a:ea typeface="+mj-ea"/>
                <a:cs typeface="Arial" panose="020B0604020202020204" pitchFamily="34" charset="0"/>
              </a:rPr>
              <a:t> России </a:t>
            </a:r>
          </a:p>
          <a:p>
            <a:pPr algn="ctr"/>
            <a:r>
              <a:rPr lang="ru-RU" altLang="ru-RU" sz="2000" dirty="0">
                <a:solidFill>
                  <a:srgbClr val="002060"/>
                </a:solidFill>
                <a:latin typeface="+mj-lt"/>
                <a:ea typeface="+mj-ea"/>
                <a:cs typeface="Arial" panose="020B0604020202020204" pitchFamily="34" charset="0"/>
              </a:rPr>
              <a:t>«Лидеры развития инфраструктуры»</a:t>
            </a:r>
          </a:p>
        </p:txBody>
      </p:sp>
      <p:sp>
        <p:nvSpPr>
          <p:cNvPr id="7" name="Номер слайда 1"/>
          <p:cNvSpPr txBox="1">
            <a:spLocks/>
          </p:cNvSpPr>
          <p:nvPr/>
        </p:nvSpPr>
        <p:spPr>
          <a:xfrm>
            <a:off x="8648700" y="4766414"/>
            <a:ext cx="505127" cy="363785"/>
          </a:xfrm>
          <a:prstGeom prst="rect">
            <a:avLst/>
          </a:prstGeom>
        </p:spPr>
        <p:txBody>
          <a:bodyPr vert="horz" lIns="91458" tIns="45729" rIns="91458" bIns="45729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fld id="{EF5B593B-4CCA-4A40-944F-34041F6D6F3F}" type="slidenum">
              <a:rPr lang="ru-RU" sz="1600" smtClean="0"/>
              <a:pPr marL="0" indent="0">
                <a:buNone/>
                <a:defRPr/>
              </a:pPr>
              <a:t>24</a:t>
            </a:fld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167127562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Прямоугольник 2"/>
          <p:cNvSpPr>
            <a:spLocks noChangeArrowheads="1"/>
          </p:cNvSpPr>
          <p:nvPr/>
        </p:nvSpPr>
        <p:spPr bwMode="auto">
          <a:xfrm>
            <a:off x="1" y="284651"/>
            <a:ext cx="9153826" cy="300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38000"/>
              </a:srgbClr>
            </a:outerShdw>
          </a:effectLst>
        </p:spPr>
        <p:txBody>
          <a:bodyPr wrap="square" lIns="68589" tIns="34295" rIns="68589" bIns="34295">
            <a:spAutoFit/>
          </a:bodyPr>
          <a:lstStyle/>
          <a:p>
            <a:pPr algn="ctr"/>
            <a:r>
              <a:rPr lang="ru-RU" altLang="ru-RU" sz="1500" b="1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ЧЛЕНЫ РЕГИОНАЛЬНОЙ КОМАНДЫ ПРОЕКТА</a:t>
            </a:r>
            <a:endParaRPr lang="ru-RU" altLang="ru-RU" sz="1500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30723" name="Прямоугольник 2"/>
          <p:cNvSpPr>
            <a:spLocks noChangeArrowheads="1"/>
          </p:cNvSpPr>
          <p:nvPr/>
        </p:nvSpPr>
        <p:spPr bwMode="auto">
          <a:xfrm>
            <a:off x="298515" y="2968703"/>
            <a:ext cx="1369975" cy="2100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9" tIns="34295" rIns="68589" bIns="34295">
            <a:spAutoFit/>
          </a:bodyPr>
          <a:lstStyle/>
          <a:p>
            <a:pPr algn="ctr"/>
            <a:r>
              <a:rPr lang="ru-RU" sz="1100" b="1" dirty="0">
                <a:latin typeface="Trebuchet MS" pitchFamily="34" charset="0"/>
              </a:rPr>
              <a:t>Атаманцев</a:t>
            </a:r>
          </a:p>
          <a:p>
            <a:pPr algn="ctr"/>
            <a:r>
              <a:rPr lang="ru-RU" sz="1100" b="1" dirty="0">
                <a:latin typeface="Trebuchet MS" pitchFamily="34" charset="0"/>
              </a:rPr>
              <a:t>Андрей Анатольевич </a:t>
            </a:r>
          </a:p>
          <a:p>
            <a:pPr algn="ctr"/>
            <a:r>
              <a:rPr lang="ru-RU" sz="1100" dirty="0">
                <a:latin typeface="Trebuchet MS" pitchFamily="34" charset="0"/>
              </a:rPr>
              <a:t>Заместитель министра промышленности и энергетики Ростовской области - начальник управления промышленности</a:t>
            </a:r>
            <a:endParaRPr lang="ru-RU" altLang="ru-RU" sz="1100" dirty="0">
              <a:solidFill>
                <a:srgbClr val="53575A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0726" name="Прямоугольник 2"/>
          <p:cNvSpPr>
            <a:spLocks noChangeArrowheads="1"/>
          </p:cNvSpPr>
          <p:nvPr/>
        </p:nvSpPr>
        <p:spPr bwMode="auto">
          <a:xfrm>
            <a:off x="1747598" y="3258167"/>
            <a:ext cx="1369975" cy="125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9" tIns="34295" rIns="68589" bIns="34295">
            <a:spAutoFit/>
          </a:bodyPr>
          <a:lstStyle/>
          <a:p>
            <a:pPr algn="ctr"/>
            <a:r>
              <a:rPr lang="ru-RU" sz="1100" b="1" dirty="0" err="1">
                <a:latin typeface="Trebuchet MS" pitchFamily="34" charset="0"/>
              </a:rPr>
              <a:t>Коростиева</a:t>
            </a:r>
            <a:endParaRPr lang="ru-RU" sz="1100" b="1" dirty="0">
              <a:latin typeface="Trebuchet MS" pitchFamily="34" charset="0"/>
            </a:endParaRPr>
          </a:p>
          <a:p>
            <a:pPr algn="ctr"/>
            <a:r>
              <a:rPr lang="ru-RU" sz="1100" b="1" dirty="0">
                <a:latin typeface="Trebuchet MS" pitchFamily="34" charset="0"/>
              </a:rPr>
              <a:t>Полина Витальевна </a:t>
            </a:r>
          </a:p>
          <a:p>
            <a:pPr algn="ctr"/>
            <a:r>
              <a:rPr lang="ru-RU" sz="1100" dirty="0">
                <a:latin typeface="Trebuchet MS" pitchFamily="34" charset="0"/>
              </a:rPr>
              <a:t>Директор Департамента экономики города Ростова-на-Дону</a:t>
            </a:r>
            <a:endParaRPr lang="ru-RU" altLang="ru-RU" sz="1100" dirty="0">
              <a:solidFill>
                <a:srgbClr val="53575A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0729" name="Прямоугольник 2"/>
          <p:cNvSpPr>
            <a:spLocks noChangeArrowheads="1"/>
          </p:cNvSpPr>
          <p:nvPr/>
        </p:nvSpPr>
        <p:spPr bwMode="auto">
          <a:xfrm>
            <a:off x="6023362" y="3196384"/>
            <a:ext cx="1369975" cy="1592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9" tIns="34295" rIns="68589" bIns="34295">
            <a:spAutoFit/>
          </a:bodyPr>
          <a:lstStyle/>
          <a:p>
            <a:pPr algn="ctr"/>
            <a:r>
              <a:rPr lang="ru-RU" sz="1100" b="1" dirty="0">
                <a:latin typeface="Trebuchet MS" pitchFamily="34" charset="0"/>
              </a:rPr>
              <a:t>Королев</a:t>
            </a:r>
          </a:p>
          <a:p>
            <a:pPr algn="ctr"/>
            <a:r>
              <a:rPr lang="ru-RU" sz="1100" b="1" dirty="0">
                <a:latin typeface="Trebuchet MS" pitchFamily="34" charset="0"/>
              </a:rPr>
              <a:t>Валерий Сергееви</a:t>
            </a:r>
            <a:r>
              <a:rPr lang="ru-RU" sz="1100" dirty="0">
                <a:latin typeface="Trebuchet MS" pitchFamily="34" charset="0"/>
              </a:rPr>
              <a:t>ч </a:t>
            </a:r>
          </a:p>
          <a:p>
            <a:pPr algn="ctr"/>
            <a:r>
              <a:rPr lang="ru-RU" sz="1100" dirty="0">
                <a:latin typeface="Trebuchet MS" pitchFamily="34" charset="0"/>
              </a:rPr>
              <a:t>Начальник управления инвестиций и инноваций ТПП Ростовской области</a:t>
            </a:r>
            <a:endParaRPr lang="ru-RU" altLang="ru-RU" sz="1100" dirty="0">
              <a:solidFill>
                <a:srgbClr val="53575A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0732" name="Прямоугольник 2"/>
          <p:cNvSpPr>
            <a:spLocks noChangeArrowheads="1"/>
          </p:cNvSpPr>
          <p:nvPr/>
        </p:nvSpPr>
        <p:spPr bwMode="auto">
          <a:xfrm>
            <a:off x="3081039" y="3269669"/>
            <a:ext cx="1369975" cy="1084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9" tIns="34295" rIns="68589" bIns="34295">
            <a:spAutoFit/>
          </a:bodyPr>
          <a:lstStyle/>
          <a:p>
            <a:pPr algn="ctr"/>
            <a:r>
              <a:rPr lang="ru-RU" sz="1100" b="1" dirty="0">
                <a:latin typeface="Trebuchet MS" pitchFamily="34" charset="0"/>
              </a:rPr>
              <a:t>Панасенко</a:t>
            </a:r>
          </a:p>
          <a:p>
            <a:pPr algn="ctr"/>
            <a:r>
              <a:rPr lang="ru-RU" sz="1100" b="1" dirty="0">
                <a:latin typeface="Trebuchet MS" pitchFamily="34" charset="0"/>
              </a:rPr>
              <a:t>Валерий Викторович</a:t>
            </a:r>
            <a:r>
              <a:rPr lang="ru-RU" altLang="ru-RU" sz="1100" b="1" dirty="0">
                <a:solidFill>
                  <a:srgbClr val="53575A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algn="ctr"/>
            <a:r>
              <a:rPr lang="ru-RU" sz="1100" dirty="0">
                <a:latin typeface="Trebuchet MS" pitchFamily="34" charset="0"/>
              </a:rPr>
              <a:t>Генеральный директор </a:t>
            </a:r>
          </a:p>
          <a:p>
            <a:pPr algn="ctr"/>
            <a:r>
              <a:rPr lang="ru-RU" sz="1100" dirty="0">
                <a:latin typeface="Trebuchet MS" pitchFamily="34" charset="0"/>
              </a:rPr>
              <a:t>ПАО «ГРАНИТ»</a:t>
            </a:r>
            <a:endParaRPr lang="ru-RU" altLang="ru-RU" sz="1100" dirty="0">
              <a:solidFill>
                <a:srgbClr val="53575A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30739" name="Picture 42" descr="http://xn--d1amhddla0a.xn--p1ai/img/obsh-sovet/img4.jpg"/>
          <p:cNvPicPr>
            <a:picLocks noChangeAspect="1" noChangeArrowheads="1"/>
          </p:cNvPicPr>
          <p:nvPr/>
        </p:nvPicPr>
        <p:blipFill>
          <a:blip r:embed="rId3" cstate="print"/>
          <a:srcRect b="11528"/>
          <a:stretch>
            <a:fillRect/>
          </a:stretch>
        </p:blipFill>
        <p:spPr bwMode="auto">
          <a:xfrm>
            <a:off x="6033185" y="1172064"/>
            <a:ext cx="1269433" cy="1500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0" name="Picture 2" descr="https://im.kommersant.ru/Issues.photo/REGIONS/ROSTOV_Online/2021/08/19/KRD_001497_07459_1_t222_110242.jpg"/>
          <p:cNvPicPr>
            <a:picLocks noChangeAspect="1" noChangeArrowheads="1"/>
          </p:cNvPicPr>
          <p:nvPr/>
        </p:nvPicPr>
        <p:blipFill>
          <a:blip r:embed="rId4" cstate="print"/>
          <a:srcRect l="29459" r="16272" b="4651"/>
          <a:stretch>
            <a:fillRect/>
          </a:stretch>
        </p:blipFill>
        <p:spPr bwMode="auto">
          <a:xfrm>
            <a:off x="3186683" y="1186354"/>
            <a:ext cx="1269433" cy="1487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1" name="Picture 4" descr="https://rostov-gorod.ru/upload/iblock/a21/3683b4fa-f85f-4259-bb98-3979fbd17600.jpg"/>
          <p:cNvPicPr>
            <a:picLocks noChangeAspect="1" noChangeArrowheads="1"/>
          </p:cNvPicPr>
          <p:nvPr/>
        </p:nvPicPr>
        <p:blipFill>
          <a:blip r:embed="rId5" cstate="print"/>
          <a:srcRect l="7281" r="5341"/>
          <a:stretch>
            <a:fillRect/>
          </a:stretch>
        </p:blipFill>
        <p:spPr bwMode="auto">
          <a:xfrm>
            <a:off x="1742968" y="1186676"/>
            <a:ext cx="1305403" cy="1486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2" name="Picture 6" descr="Атаманцев Андрей  Анатольевич"/>
          <p:cNvPicPr>
            <a:picLocks noChangeAspect="1" noChangeArrowheads="1"/>
          </p:cNvPicPr>
          <p:nvPr/>
        </p:nvPicPr>
        <p:blipFill>
          <a:blip r:embed="rId6" cstate="print"/>
          <a:srcRect b="3011"/>
          <a:stretch>
            <a:fillRect/>
          </a:stretch>
        </p:blipFill>
        <p:spPr bwMode="auto">
          <a:xfrm>
            <a:off x="337282" y="1182934"/>
            <a:ext cx="1268629" cy="148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Прямоугольник 2"/>
          <p:cNvSpPr>
            <a:spLocks noChangeArrowheads="1"/>
          </p:cNvSpPr>
          <p:nvPr/>
        </p:nvSpPr>
        <p:spPr bwMode="auto">
          <a:xfrm>
            <a:off x="4493840" y="3151994"/>
            <a:ext cx="1459087" cy="1592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9" tIns="34295" rIns="68589" bIns="34295">
            <a:spAutoFit/>
          </a:bodyPr>
          <a:lstStyle/>
          <a:p>
            <a:pPr algn="ctr"/>
            <a:r>
              <a:rPr lang="ru-RU" sz="1100" b="1" dirty="0">
                <a:latin typeface="Trebuchet MS" pitchFamily="34" charset="0"/>
              </a:rPr>
              <a:t>Зинченко</a:t>
            </a:r>
          </a:p>
          <a:p>
            <a:pPr algn="ctr"/>
            <a:r>
              <a:rPr lang="ru-RU" sz="1100" b="1" dirty="0">
                <a:latin typeface="Trebuchet MS" pitchFamily="34" charset="0"/>
              </a:rPr>
              <a:t>Анастасия Станиславовна</a:t>
            </a:r>
            <a:r>
              <a:rPr lang="ru-RU" sz="1100" dirty="0">
                <a:latin typeface="Trebuchet MS" pitchFamily="34" charset="0"/>
              </a:rPr>
              <a:t> </a:t>
            </a:r>
          </a:p>
          <a:p>
            <a:pPr algn="ctr"/>
            <a:r>
              <a:rPr lang="ru-RU" sz="1100" dirty="0">
                <a:latin typeface="Trebuchet MS" pitchFamily="34" charset="0"/>
              </a:rPr>
              <a:t>Заместитель генерального директора по экономике и финансам </a:t>
            </a:r>
          </a:p>
          <a:p>
            <a:pPr algn="ctr"/>
            <a:r>
              <a:rPr lang="ru-RU" sz="1100" dirty="0">
                <a:latin typeface="Trebuchet MS" pitchFamily="34" charset="0"/>
              </a:rPr>
              <a:t>ПАО «ГРАНИТ»</a:t>
            </a:r>
            <a:endParaRPr lang="ru-RU" altLang="ru-RU" sz="1100" dirty="0">
              <a:solidFill>
                <a:srgbClr val="53575A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3" name="Прямоугольник 2"/>
          <p:cNvSpPr>
            <a:spLocks noChangeArrowheads="1"/>
          </p:cNvSpPr>
          <p:nvPr/>
        </p:nvSpPr>
        <p:spPr bwMode="auto">
          <a:xfrm>
            <a:off x="7392614" y="3194327"/>
            <a:ext cx="1369975" cy="1592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9" tIns="34295" rIns="68589" bIns="34295">
            <a:spAutoFit/>
          </a:bodyPr>
          <a:lstStyle/>
          <a:p>
            <a:pPr algn="ctr"/>
            <a:r>
              <a:rPr lang="ru-RU" sz="1100" b="1" dirty="0">
                <a:latin typeface="Trebuchet MS" pitchFamily="34" charset="0"/>
              </a:rPr>
              <a:t>Калинина</a:t>
            </a:r>
          </a:p>
          <a:p>
            <a:pPr algn="ctr"/>
            <a:r>
              <a:rPr lang="ru-RU" sz="1100" b="1" dirty="0">
                <a:latin typeface="Trebuchet MS" pitchFamily="34" charset="0"/>
              </a:rPr>
              <a:t>Ольга </a:t>
            </a:r>
          </a:p>
          <a:p>
            <a:pPr algn="ctr"/>
            <a:r>
              <a:rPr lang="ru-RU" sz="1100" b="1" dirty="0">
                <a:latin typeface="Trebuchet MS" pitchFamily="34" charset="0"/>
              </a:rPr>
              <a:t>Александровна</a:t>
            </a:r>
            <a:r>
              <a:rPr lang="ru-RU" sz="1100" dirty="0">
                <a:latin typeface="Trebuchet MS" pitchFamily="34" charset="0"/>
              </a:rPr>
              <a:t> </a:t>
            </a:r>
          </a:p>
          <a:p>
            <a:pPr algn="ctr"/>
            <a:r>
              <a:rPr lang="ru-RU" sz="1100" dirty="0">
                <a:latin typeface="Trebuchet MS" pitchFamily="34" charset="0"/>
              </a:rPr>
              <a:t>Директор Регионального фонда развития промышленности  Ростовской области</a:t>
            </a:r>
            <a:endParaRPr lang="ru-RU" altLang="ru-RU" sz="1100" dirty="0">
              <a:solidFill>
                <a:srgbClr val="53575A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026" name="Picture 2" descr="C:\Users\Федченко\Downloads\IMG-20211203-WA000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480" y="1186676"/>
            <a:ext cx="1269433" cy="148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1" r="5163" b="4522"/>
          <a:stretch/>
        </p:blipFill>
        <p:spPr bwMode="auto">
          <a:xfrm>
            <a:off x="7468068" y="1172063"/>
            <a:ext cx="1319554" cy="1497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6" name="Прямая соединительная линия 15"/>
          <p:cNvCxnSpPr/>
          <p:nvPr/>
        </p:nvCxnSpPr>
        <p:spPr>
          <a:xfrm>
            <a:off x="0" y="819150"/>
            <a:ext cx="9145588" cy="0"/>
          </a:xfrm>
          <a:prstGeom prst="line">
            <a:avLst/>
          </a:prstGeom>
          <a:ln w="25400">
            <a:solidFill>
              <a:srgbClr val="1B70A5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7" name="Номер слайда 1"/>
          <p:cNvSpPr txBox="1">
            <a:spLocks/>
          </p:cNvSpPr>
          <p:nvPr/>
        </p:nvSpPr>
        <p:spPr>
          <a:xfrm>
            <a:off x="8648700" y="4766414"/>
            <a:ext cx="505127" cy="363785"/>
          </a:xfrm>
          <a:prstGeom prst="rect">
            <a:avLst/>
          </a:prstGeom>
        </p:spPr>
        <p:txBody>
          <a:bodyPr vert="horz" lIns="91458" tIns="45729" rIns="91458" bIns="45729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fld id="{EF5B593B-4CCA-4A40-944F-34041F6D6F3F}" type="slidenum">
              <a:rPr lang="ru-RU" sz="1600" smtClean="0"/>
              <a:pPr marL="0" indent="0">
                <a:buNone/>
                <a:defRPr/>
              </a:pPr>
              <a:t>25</a:t>
            </a:fld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0997000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2042" y="136159"/>
            <a:ext cx="6192227" cy="3300918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/>
            </a:outerShdw>
          </a:effectLst>
        </p:spPr>
        <p:txBody>
          <a:bodyPr wrap="square" lIns="68594" tIns="34297" rIns="68594" bIns="34297">
            <a:spAutoFit/>
          </a:bodyPr>
          <a:lstStyle/>
          <a:p>
            <a:r>
              <a:rPr lang="ru-RU" sz="1600" b="1" dirty="0">
                <a:solidFill>
                  <a:srgbClr val="376092"/>
                </a:solidFill>
                <a:ea typeface="Times New Roman" pitchFamily="18" charset="0"/>
                <a:cs typeface="Arial" pitchFamily="34" charset="0"/>
              </a:rPr>
              <a:t>Контакты ПАО «ГРАНИТ»:</a:t>
            </a:r>
            <a:endParaRPr lang="en-US" sz="1600" b="1" dirty="0">
              <a:solidFill>
                <a:srgbClr val="376092"/>
              </a:solidFill>
              <a:ea typeface="Times New Roman" pitchFamily="18" charset="0"/>
              <a:cs typeface="Arial" pitchFamily="34" charset="0"/>
            </a:endParaRPr>
          </a:p>
          <a:p>
            <a:endParaRPr lang="ru-RU" sz="1600" b="1" dirty="0">
              <a:solidFill>
                <a:srgbClr val="376092"/>
              </a:solidFill>
              <a:ea typeface="Times New Roman" pitchFamily="18" charset="0"/>
              <a:cs typeface="Arial" pitchFamily="34" charset="0"/>
            </a:endParaRPr>
          </a:p>
          <a:p>
            <a:r>
              <a:rPr lang="ru-RU" sz="1600" b="1" dirty="0">
                <a:solidFill>
                  <a:srgbClr val="376092"/>
                </a:solidFill>
                <a:ea typeface="Times New Roman" pitchFamily="18" charset="0"/>
                <a:cs typeface="Arial" pitchFamily="34" charset="0"/>
              </a:rPr>
              <a:t>Генеральный директор: Панасенко Валерий Викторович</a:t>
            </a:r>
          </a:p>
          <a:p>
            <a:endParaRPr lang="ru-RU" sz="1600" b="1" dirty="0">
              <a:solidFill>
                <a:srgbClr val="376092"/>
              </a:solidFill>
              <a:ea typeface="Times New Roman" pitchFamily="18" charset="0"/>
              <a:cs typeface="Arial" pitchFamily="34" charset="0"/>
            </a:endParaRPr>
          </a:p>
          <a:p>
            <a:r>
              <a:rPr lang="ru-RU" sz="1600" b="1" dirty="0">
                <a:solidFill>
                  <a:srgbClr val="376092"/>
                </a:solidFill>
                <a:ea typeface="Times New Roman" pitchFamily="18" charset="0"/>
                <a:cs typeface="Arial" pitchFamily="34" charset="0"/>
              </a:rPr>
              <a:t>Адрес для корреспонденции: </a:t>
            </a:r>
            <a:br>
              <a:rPr lang="ru-RU" sz="1600" b="1" dirty="0">
                <a:solidFill>
                  <a:srgbClr val="376092"/>
                </a:solidFill>
                <a:ea typeface="Times New Roman" pitchFamily="18" charset="0"/>
                <a:cs typeface="Arial" pitchFamily="34" charset="0"/>
              </a:rPr>
            </a:br>
            <a:r>
              <a:rPr lang="ru-RU" sz="1600" b="1" dirty="0">
                <a:solidFill>
                  <a:srgbClr val="376092"/>
                </a:solidFill>
                <a:ea typeface="Times New Roman" pitchFamily="18" charset="0"/>
                <a:cs typeface="Arial" pitchFamily="34" charset="0"/>
              </a:rPr>
              <a:t>344065, г. Ростов-на-Дону, ул. Белорусская, д. 9/7«Г»</a:t>
            </a:r>
          </a:p>
          <a:p>
            <a:br>
              <a:rPr lang="ru-RU" sz="1600" b="1" dirty="0">
                <a:solidFill>
                  <a:srgbClr val="376092"/>
                </a:solidFill>
                <a:ea typeface="Times New Roman" pitchFamily="18" charset="0"/>
                <a:cs typeface="Arial" pitchFamily="34" charset="0"/>
              </a:rPr>
            </a:br>
            <a:r>
              <a:rPr lang="ru-RU" sz="1600" b="1" dirty="0">
                <a:solidFill>
                  <a:srgbClr val="376092"/>
                </a:solidFill>
                <a:ea typeface="Times New Roman" pitchFamily="18" charset="0"/>
                <a:cs typeface="Arial" pitchFamily="34" charset="0"/>
              </a:rPr>
              <a:t>Тел./факс: (863) 252 90 43 / (863) 252 05 57</a:t>
            </a:r>
            <a:br>
              <a:rPr lang="ru-RU" sz="1600" b="1" dirty="0">
                <a:solidFill>
                  <a:srgbClr val="376092"/>
                </a:solidFill>
                <a:ea typeface="Times New Roman" pitchFamily="18" charset="0"/>
                <a:cs typeface="Arial" pitchFamily="34" charset="0"/>
              </a:rPr>
            </a:br>
            <a:br>
              <a:rPr lang="ru-RU" sz="1600" b="1" dirty="0">
                <a:solidFill>
                  <a:srgbClr val="376092"/>
                </a:solidFill>
                <a:ea typeface="Times New Roman" pitchFamily="18" charset="0"/>
                <a:cs typeface="Arial" pitchFamily="34" charset="0"/>
              </a:rPr>
            </a:br>
            <a:r>
              <a:rPr lang="ru-RU" sz="1600" b="1" dirty="0">
                <a:solidFill>
                  <a:srgbClr val="376092"/>
                </a:solidFill>
                <a:ea typeface="Times New Roman" pitchFamily="18" charset="0"/>
                <a:cs typeface="Arial" pitchFamily="34" charset="0"/>
              </a:rPr>
              <a:t>Электронная почта: </a:t>
            </a:r>
            <a:r>
              <a:rPr lang="en-US" sz="1600" b="1" dirty="0">
                <a:solidFill>
                  <a:srgbClr val="376092"/>
                </a:solidFill>
                <a:ea typeface="Times New Roman" pitchFamily="18" charset="0"/>
                <a:cs typeface="Arial" pitchFamily="34" charset="0"/>
              </a:rPr>
              <a:t>anod@paogranit.ru</a:t>
            </a:r>
            <a:endParaRPr lang="ru-RU" sz="1600" b="1" dirty="0">
              <a:solidFill>
                <a:srgbClr val="376092"/>
              </a:solidFill>
              <a:ea typeface="Times New Roman" pitchFamily="18" charset="0"/>
              <a:cs typeface="Arial" pitchFamily="34" charset="0"/>
            </a:endParaRPr>
          </a:p>
          <a:p>
            <a:endParaRPr lang="ru-RU" sz="1600" b="1" dirty="0">
              <a:solidFill>
                <a:srgbClr val="376092"/>
              </a:solidFill>
              <a:ea typeface="Times New Roman" pitchFamily="18" charset="0"/>
              <a:cs typeface="Arial" pitchFamily="34" charset="0"/>
            </a:endParaRPr>
          </a:p>
          <a:p>
            <a:r>
              <a:rPr lang="ru-RU" sz="1600" b="1" dirty="0">
                <a:solidFill>
                  <a:srgbClr val="376092"/>
                </a:solidFill>
                <a:ea typeface="Times New Roman" pitchFamily="18" charset="0"/>
                <a:cs typeface="Arial" pitchFamily="34" charset="0"/>
              </a:rPr>
              <a:t>Интернет-сайт технопарка: </a:t>
            </a:r>
            <a:r>
              <a:rPr lang="en-US" sz="1600" b="1" dirty="0">
                <a:solidFill>
                  <a:srgbClr val="376092"/>
                </a:solidFill>
                <a:ea typeface="Times New Roman" pitchFamily="18" charset="0"/>
                <a:cs typeface="Arial" pitchFamily="34" charset="0"/>
              </a:rPr>
              <a:t>ptp-granit.ru</a:t>
            </a:r>
            <a:endParaRPr lang="ru-RU" sz="1600" b="1" dirty="0">
              <a:solidFill>
                <a:srgbClr val="376092"/>
              </a:solidFill>
              <a:ea typeface="Times New Roman" pitchFamily="18" charset="0"/>
              <a:cs typeface="Arial" pitchFamily="34" charset="0"/>
            </a:endParaRPr>
          </a:p>
          <a:p>
            <a:endParaRPr lang="ru-RU" b="1" dirty="0">
              <a:solidFill>
                <a:srgbClr val="002060"/>
              </a:solidFill>
              <a:effectLst>
                <a:outerShdw blurRad="50800" sx="1000" sy="1000" algn="ctr" rotWithShape="0">
                  <a:schemeClr val="bg1">
                    <a:alpha val="39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Номер слайда 1"/>
          <p:cNvSpPr txBox="1">
            <a:spLocks/>
          </p:cNvSpPr>
          <p:nvPr/>
        </p:nvSpPr>
        <p:spPr>
          <a:xfrm>
            <a:off x="8648700" y="4766414"/>
            <a:ext cx="505127" cy="363785"/>
          </a:xfrm>
          <a:prstGeom prst="rect">
            <a:avLst/>
          </a:prstGeom>
        </p:spPr>
        <p:txBody>
          <a:bodyPr vert="horz" lIns="91458" tIns="45729" rIns="91458" bIns="45729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fld id="{EF5B593B-4CCA-4A40-944F-34041F6D6F3F}" type="slidenum">
              <a:rPr lang="ru-RU" sz="1600" smtClean="0"/>
              <a:pPr marL="0" indent="0">
                <a:buNone/>
                <a:defRPr/>
              </a:pPr>
              <a:t>26</a:t>
            </a:fld>
            <a:endParaRPr lang="ru-RU" sz="1600" dirty="0"/>
          </a:p>
        </p:txBody>
      </p:sp>
      <p:pic>
        <p:nvPicPr>
          <p:cNvPr id="1026" name="Picture 2" descr="C:\Users\Федченко\Documents\Технопарк ГРАНИТ\Лого технопарка\Лого 2 тем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3795488"/>
            <a:ext cx="2609850" cy="981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67" y="3795488"/>
            <a:ext cx="2347783" cy="134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663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Прямоугольник 2"/>
          <p:cNvSpPr>
            <a:spLocks noChangeArrowheads="1"/>
          </p:cNvSpPr>
          <p:nvPr/>
        </p:nvSpPr>
        <p:spPr bwMode="auto">
          <a:xfrm>
            <a:off x="2333626" y="107020"/>
            <a:ext cx="5410199" cy="531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38000"/>
              </a:srgbClr>
            </a:outerShdw>
          </a:effectLst>
        </p:spPr>
        <p:txBody>
          <a:bodyPr wrap="square" lIns="68589" tIns="34295" rIns="68589" bIns="34295">
            <a:spAutoFit/>
          </a:bodyPr>
          <a:lstStyle/>
          <a:p>
            <a:pPr algn="ctr"/>
            <a:r>
              <a:rPr lang="ru-RU" altLang="ru-RU" sz="1500" b="1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ПАСПОРТ ПРОЕКТА СОЗДАНИЯ </a:t>
            </a:r>
          </a:p>
          <a:p>
            <a:pPr algn="ctr"/>
            <a:r>
              <a:rPr lang="ru-RU" altLang="ru-RU" sz="1500" b="1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ПРОМЫШЛЕННОГО ТЕХНОПАРКА  «ГРАНИТ»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1393954"/>
              </p:ext>
            </p:extLst>
          </p:nvPr>
        </p:nvGraphicFramePr>
        <p:xfrm>
          <a:off x="1756611" y="857098"/>
          <a:ext cx="5558589" cy="4013312"/>
        </p:xfrm>
        <a:graphic>
          <a:graphicData uri="http://schemas.openxmlformats.org/drawingml/2006/table">
            <a:tbl>
              <a:tblPr>
                <a:tableStyleId>{1E171933-4619-4E11-9A3F-F7608DF75F80}</a:tableStyleId>
              </a:tblPr>
              <a:tblGrid>
                <a:gridCol w="27782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803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4100"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00" b="0" u="none" strike="noStrike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Тип площадки: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92" marR="68592" marT="34301" marB="34301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1" u="none" strike="noStrike" dirty="0" err="1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brownfield</a:t>
                      </a:r>
                      <a:endParaRPr lang="en-GB" sz="1000" b="1" i="0" u="none" strike="noStrike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92" marR="68592" marT="34301" marB="34301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100"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00" b="0" u="none" strike="noStrike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Количество резидентов: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92" marR="68592" marT="34301" marB="34301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10</a:t>
                      </a:r>
                    </a:p>
                  </a:txBody>
                  <a:tcPr marL="68592" marR="68592" marT="34301" marB="34301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3006"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00" b="0" u="none" strike="noStrike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Специализация: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92" marR="68592" marT="34301" marB="34301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Радиоэлектронная и электротехническая  промышленность</a:t>
                      </a:r>
                    </a:p>
                  </a:txBody>
                  <a:tcPr marL="68592" marR="68592" marT="34301" marB="34301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0208"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00" b="0" u="none" strike="noStrike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Период реализации проекта: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92" marR="68592" marT="34301" marB="34301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1" u="none" strike="noStrike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2022 - 2030 г.</a:t>
                      </a:r>
                    </a:p>
                    <a:p>
                      <a:pPr algn="l" fontAlgn="b"/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92" marR="68592" marT="34301" marB="34301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4100"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00" b="0" u="none" strike="noStrike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Место реализации проекта: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92" marR="68592" marT="34301" marB="34301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г. Ростов-на-Дону</a:t>
                      </a:r>
                    </a:p>
                  </a:txBody>
                  <a:tcPr marL="68592" marR="68592" marT="34301" marB="34301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4100"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00" b="0" u="none" strike="noStrike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Собственность: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92" marR="68592" marT="34301" marB="34301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частная 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92" marR="68592" marT="34301" marB="34301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3006"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00" b="0" u="none" strike="noStrike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Площадь территории технопарка на </a:t>
                      </a:r>
                    </a:p>
                    <a:p>
                      <a:pPr algn="r" rtl="0" fontAlgn="ctr"/>
                      <a:r>
                        <a:rPr lang="ru-RU" sz="1000" b="0" u="none" strike="noStrike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 этапе проекта: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92" marR="68592" marT="34301" marB="34301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baseline="0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6 га</a:t>
                      </a:r>
                    </a:p>
                  </a:txBody>
                  <a:tcPr marL="68592" marR="68592" marT="34301" marB="34301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4100"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00" b="0" u="none" strike="noStrike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Площадь помещений: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92" marR="68592" marT="34301" marB="34301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16100 кв. м</a:t>
                      </a:r>
                    </a:p>
                  </a:txBody>
                  <a:tcPr marL="68592" marR="68592" marT="34301" marB="34301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3006"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00" b="0" u="none" strike="noStrike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Площадь помещений после реализации 1 этапа</a:t>
                      </a:r>
                      <a:r>
                        <a:rPr lang="ru-RU" sz="1000" b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ru-RU" sz="1000" b="0" u="none" strike="noStrike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проекта: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92" marR="68592" marT="34301" marB="34301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16100</a:t>
                      </a:r>
                      <a:r>
                        <a:rPr lang="ru-RU" sz="1000" b="1" u="none" strike="noStrike" baseline="0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кв. м.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92" marR="68592" marT="34301" marB="34301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3006"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00" b="0" u="none" strike="noStrike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Планируемые в рамках проекта мероприятия: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92" marR="68592" marT="34301" marB="34301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Реконструкция производственного комплекса в границах технопарка</a:t>
                      </a:r>
                    </a:p>
                  </a:txBody>
                  <a:tcPr marL="68592" marR="68592" marT="34301" marB="34301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3006"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00" b="0" u="none" strike="noStrike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Планируемые меры поддержки: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92" marR="68592" marT="34301" marB="34301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Субсидирование УК и резидентов, льготы и преференции ФОИВ и РОИВ</a:t>
                      </a:r>
                    </a:p>
                  </a:txBody>
                  <a:tcPr marL="68592" marR="68592" marT="34301" marB="34301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cxnSp>
        <p:nvCxnSpPr>
          <p:cNvPr id="24" name="Прямая соединительная линия 23"/>
          <p:cNvCxnSpPr>
            <a:cxnSpLocks/>
            <a:endCxn id="8" idx="2"/>
          </p:cNvCxnSpPr>
          <p:nvPr/>
        </p:nvCxnSpPr>
        <p:spPr>
          <a:xfrm flipH="1">
            <a:off x="4535905" y="857098"/>
            <a:ext cx="2175" cy="4013312"/>
          </a:xfrm>
          <a:prstGeom prst="line">
            <a:avLst/>
          </a:prstGeom>
          <a:ln>
            <a:solidFill>
              <a:srgbClr val="1B70A5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0" y="819150"/>
            <a:ext cx="9145588" cy="0"/>
          </a:xfrm>
          <a:prstGeom prst="line">
            <a:avLst/>
          </a:prstGeom>
          <a:ln w="25400">
            <a:solidFill>
              <a:srgbClr val="1B70A5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5" name="Номер слайда 1"/>
          <p:cNvSpPr txBox="1">
            <a:spLocks/>
          </p:cNvSpPr>
          <p:nvPr/>
        </p:nvSpPr>
        <p:spPr>
          <a:xfrm>
            <a:off x="8785193" y="4766414"/>
            <a:ext cx="368634" cy="363785"/>
          </a:xfrm>
          <a:prstGeom prst="rect">
            <a:avLst/>
          </a:prstGeom>
        </p:spPr>
        <p:txBody>
          <a:bodyPr vert="horz" lIns="91458" tIns="45729" rIns="91458" bIns="45729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fld id="{EF5B593B-4CCA-4A40-944F-34041F6D6F3F}" type="slidenum">
              <a:rPr lang="ru-RU" sz="1600" smtClean="0"/>
              <a:pPr marL="0" indent="0">
                <a:buNone/>
                <a:defRPr/>
              </a:pPr>
              <a:t>3</a:t>
            </a:fld>
            <a:endParaRPr lang="ru-RU" sz="1600" dirty="0"/>
          </a:p>
        </p:txBody>
      </p:sp>
      <p:sp>
        <p:nvSpPr>
          <p:cNvPr id="9" name="Объект 4"/>
          <p:cNvSpPr txBox="1">
            <a:spLocks/>
          </p:cNvSpPr>
          <p:nvPr/>
        </p:nvSpPr>
        <p:spPr>
          <a:xfrm>
            <a:off x="745827" y="225582"/>
            <a:ext cx="1778298" cy="36015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defTabSz="914583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145838"/>
                </a:solidFill>
                <a:latin typeface="+mj-lt"/>
                <a:cs typeface="+mn-cs"/>
              </a:rPr>
              <a:t>ПТП «ГРАНИТ»</a:t>
            </a:r>
          </a:p>
        </p:txBody>
      </p:sp>
      <p:pic>
        <p:nvPicPr>
          <p:cNvPr id="10" name="Picture 2" descr="C:\Users\Федченко\Downloads\Лого тип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75" y="67049"/>
            <a:ext cx="605929" cy="677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71763CA-FE15-47A0-80E7-3285960AEFEB}"/>
              </a:ext>
            </a:extLst>
          </p:cNvPr>
          <p:cNvSpPr txBox="1"/>
          <p:nvPr/>
        </p:nvSpPr>
        <p:spPr>
          <a:xfrm>
            <a:off x="2466781" y="167128"/>
            <a:ext cx="5515170" cy="531077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38000"/>
              </a:srgbClr>
            </a:outerShdw>
          </a:effectLst>
        </p:spPr>
        <p:txBody>
          <a:bodyPr wrap="square" lIns="68588" tIns="34294" rIns="68588" bIns="34294" rtlCol="0">
            <a:spAutoFit/>
          </a:bodyPr>
          <a:lstStyle/>
          <a:p>
            <a:pPr algn="ctr"/>
            <a:r>
              <a:rPr lang="ru-RU" sz="1500" b="1" dirty="0">
                <a:latin typeface="Arial" pitchFamily="34" charset="0"/>
                <a:ea typeface="Arial Unicode MS" panose="020B0604020202020204" pitchFamily="34" charset="-128"/>
                <a:cs typeface="Arial" pitchFamily="34" charset="0"/>
              </a:rPr>
              <a:t>КРАТКАЯ ХАРАКТЕРИСТИКА ПРОМЫШЛЕННОГО </a:t>
            </a:r>
          </a:p>
          <a:p>
            <a:pPr algn="ctr"/>
            <a:r>
              <a:rPr lang="ru-RU" sz="1500" b="1" dirty="0">
                <a:latin typeface="Arial" pitchFamily="34" charset="0"/>
                <a:ea typeface="Arial Unicode MS" panose="020B0604020202020204" pitchFamily="34" charset="-128"/>
                <a:cs typeface="Arial" pitchFamily="34" charset="0"/>
              </a:rPr>
              <a:t>ПОТЕНЦИАЛА РЕГИОНА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CFA218-E922-44FD-A564-007A7DC7B222}"/>
              </a:ext>
            </a:extLst>
          </p:cNvPr>
          <p:cNvSpPr txBox="1"/>
          <p:nvPr/>
        </p:nvSpPr>
        <p:spPr>
          <a:xfrm>
            <a:off x="292447" y="1124303"/>
            <a:ext cx="4367717" cy="415625"/>
          </a:xfrm>
          <a:prstGeom prst="rect">
            <a:avLst/>
          </a:prstGeom>
          <a:noFill/>
        </p:spPr>
        <p:txBody>
          <a:bodyPr wrap="square" lIns="68588" tIns="34294" rIns="68588" bIns="34294" rtlCol="0">
            <a:spAutoFit/>
          </a:bodyPr>
          <a:lstStyle/>
          <a:p>
            <a:pPr algn="ctr"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11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Отраслевая структура промышленного производства «Ростовской области» (2020 год), %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D258F32-DB40-483B-B930-F8DC428D1A93}"/>
              </a:ext>
            </a:extLst>
          </p:cNvPr>
          <p:cNvSpPr/>
          <p:nvPr/>
        </p:nvSpPr>
        <p:spPr>
          <a:xfrm>
            <a:off x="5257741" y="1133367"/>
            <a:ext cx="3703946" cy="3316301"/>
          </a:xfrm>
          <a:prstGeom prst="rect">
            <a:avLst/>
          </a:prstGeom>
        </p:spPr>
        <p:txBody>
          <a:bodyPr wrap="square" lIns="68588" tIns="34294" rIns="68588" bIns="34294">
            <a:spAutoFit/>
          </a:bodyPr>
          <a:lstStyle/>
          <a:p>
            <a:pPr lvl="0" algn="just">
              <a:spcAft>
                <a:spcPts val="600"/>
              </a:spcAft>
            </a:pPr>
            <a:r>
              <a:rPr lang="ru-RU" sz="1400" b="1" dirty="0">
                <a:solidFill>
                  <a:prstClr val="black"/>
                </a:solidFill>
                <a:latin typeface="Arimo" pitchFamily="34" charset="0"/>
                <a:ea typeface="Arimo" pitchFamily="34" charset="0"/>
                <a:cs typeface="Arimo" pitchFamily="34" charset="0"/>
              </a:rPr>
              <a:t>Целями создания промышленного технопарка «ГРАНИТ» являются:</a:t>
            </a:r>
          </a:p>
          <a:p>
            <a:pPr marL="285750" lvl="0" indent="-285750" algn="just">
              <a:spcAft>
                <a:spcPts val="600"/>
              </a:spcAft>
              <a:buFontTx/>
              <a:buChar char="-"/>
            </a:pPr>
            <a:r>
              <a:rPr lang="ru-RU" sz="1400" b="1" dirty="0">
                <a:solidFill>
                  <a:prstClr val="black"/>
                </a:solidFill>
                <a:latin typeface="Arimo" pitchFamily="34" charset="0"/>
                <a:ea typeface="Arimo" pitchFamily="34" charset="0"/>
                <a:cs typeface="Arimo" pitchFamily="34" charset="0"/>
              </a:rPr>
              <a:t>формирование производственной площадки для локализации предприятий  </a:t>
            </a:r>
            <a:r>
              <a:rPr lang="ru-RU" sz="1400" b="1" dirty="0" err="1">
                <a:solidFill>
                  <a:prstClr val="black"/>
                </a:solidFill>
                <a:latin typeface="Arimo" pitchFamily="34" charset="0"/>
                <a:ea typeface="Arimo" pitchFamily="34" charset="0"/>
                <a:cs typeface="Arimo" pitchFamily="34" charset="0"/>
              </a:rPr>
              <a:t>высокотехноло-гичного</a:t>
            </a:r>
            <a:r>
              <a:rPr lang="ru-RU" sz="1400" b="1" dirty="0">
                <a:solidFill>
                  <a:prstClr val="black"/>
                </a:solidFill>
                <a:latin typeface="Arimo" pitchFamily="34" charset="0"/>
                <a:ea typeface="Arimo" pitchFamily="34" charset="0"/>
                <a:cs typeface="Arimo" pitchFamily="34" charset="0"/>
              </a:rPr>
              <a:t> малого и среднего бизнеса;</a:t>
            </a:r>
          </a:p>
          <a:p>
            <a:pPr marL="285750" lvl="0" indent="-285750" algn="just">
              <a:spcAft>
                <a:spcPts val="600"/>
              </a:spcAft>
              <a:buFontTx/>
              <a:buChar char="-"/>
            </a:pPr>
            <a:r>
              <a:rPr lang="ru-RU" sz="1400" b="1" dirty="0">
                <a:solidFill>
                  <a:prstClr val="black"/>
                </a:solidFill>
                <a:latin typeface="Arimo" pitchFamily="34" charset="0"/>
                <a:ea typeface="Arimo" pitchFamily="34" charset="0"/>
                <a:cs typeface="Arimo" pitchFamily="34" charset="0"/>
              </a:rPr>
              <a:t>диверсификация оборонного предприятия, создание новых  высоко производительных рабочих мест;</a:t>
            </a:r>
          </a:p>
          <a:p>
            <a:pPr marL="285750" lvl="0" indent="-285750" algn="just">
              <a:spcAft>
                <a:spcPts val="600"/>
              </a:spcAft>
              <a:buFontTx/>
              <a:buChar char="-"/>
            </a:pPr>
            <a:r>
              <a:rPr lang="ru-RU" sz="1400" b="1" dirty="0">
                <a:solidFill>
                  <a:prstClr val="black"/>
                </a:solidFill>
                <a:latin typeface="Arimo" pitchFamily="34" charset="0"/>
                <a:ea typeface="Arimo" pitchFamily="34" charset="0"/>
                <a:cs typeface="Arimo" pitchFamily="34" charset="0"/>
              </a:rPr>
              <a:t>разработка конкурентоспособной продукции в сфере электронной и электротехнической промышленности</a:t>
            </a:r>
          </a:p>
        </p:txBody>
      </p:sp>
      <p:grpSp>
        <p:nvGrpSpPr>
          <p:cNvPr id="2" name="Группа 15">
            <a:extLst>
              <a:ext uri="{FF2B5EF4-FFF2-40B4-BE49-F238E27FC236}">
                <a16:creationId xmlns:a16="http://schemas.microsoft.com/office/drawing/2014/main" id="{C05043FE-CC03-A64B-82BC-4FCCD085BBC0}"/>
              </a:ext>
            </a:extLst>
          </p:cNvPr>
          <p:cNvGrpSpPr/>
          <p:nvPr/>
        </p:nvGrpSpPr>
        <p:grpSpPr>
          <a:xfrm rot="16200000">
            <a:off x="4883497" y="1219038"/>
            <a:ext cx="1696090" cy="1300777"/>
            <a:chOff x="9312408" y="1678898"/>
            <a:chExt cx="2740804" cy="1893294"/>
          </a:xfrm>
        </p:grpSpPr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id="{A7CA89D9-0E33-F14E-96CC-E70A325F08CD}"/>
                </a:ext>
              </a:extLst>
            </p:cNvPr>
            <p:cNvCxnSpPr>
              <a:cxnSpLocks/>
            </p:cNvCxnSpPr>
            <p:nvPr/>
          </p:nvCxnSpPr>
          <p:spPr>
            <a:xfrm>
              <a:off x="9312408" y="1678898"/>
              <a:ext cx="2740804" cy="0"/>
            </a:xfrm>
            <a:prstGeom prst="line">
              <a:avLst/>
            </a:prstGeom>
            <a:ln>
              <a:solidFill>
                <a:srgbClr val="1B70A5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>
              <a:extLst>
                <a:ext uri="{FF2B5EF4-FFF2-40B4-BE49-F238E27FC236}">
                  <a16:creationId xmlns:a16="http://schemas.microsoft.com/office/drawing/2014/main" id="{14E42773-1AE5-5B40-91F2-4351C6BBD6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053212" y="1678899"/>
              <a:ext cx="0" cy="1893293"/>
            </a:xfrm>
            <a:prstGeom prst="line">
              <a:avLst/>
            </a:prstGeom>
            <a:ln>
              <a:solidFill>
                <a:srgbClr val="1B70A5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cxnSp>
        <p:nvCxnSpPr>
          <p:cNvPr id="21" name="Прямая соединительная линия 20"/>
          <p:cNvCxnSpPr/>
          <p:nvPr/>
        </p:nvCxnSpPr>
        <p:spPr>
          <a:xfrm>
            <a:off x="0" y="819150"/>
            <a:ext cx="9145588" cy="0"/>
          </a:xfrm>
          <a:prstGeom prst="line">
            <a:avLst/>
          </a:prstGeom>
          <a:ln w="25400">
            <a:solidFill>
              <a:srgbClr val="1B70A5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aphicFrame>
        <p:nvGraphicFramePr>
          <p:cNvPr id="23" name="Диаграмма 22">
            <a:extLst>
              <a:ext uri="{FF2B5EF4-FFF2-40B4-BE49-F238E27FC236}">
                <a16:creationId xmlns:a16="http://schemas.microsoft.com/office/drawing/2014/main" id="{CAACCDF0-F05C-4833-9FB0-51B3038DB7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83360144"/>
              </p:ext>
            </p:extLst>
          </p:nvPr>
        </p:nvGraphicFramePr>
        <p:xfrm>
          <a:off x="9525" y="1439150"/>
          <a:ext cx="5133916" cy="39873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6" name="Номер слайда 1"/>
          <p:cNvSpPr txBox="1">
            <a:spLocks/>
          </p:cNvSpPr>
          <p:nvPr/>
        </p:nvSpPr>
        <p:spPr>
          <a:xfrm>
            <a:off x="8785193" y="4766414"/>
            <a:ext cx="368634" cy="363785"/>
          </a:xfrm>
          <a:prstGeom prst="rect">
            <a:avLst/>
          </a:prstGeom>
        </p:spPr>
        <p:txBody>
          <a:bodyPr vert="horz" lIns="91458" tIns="45729" rIns="91458" bIns="45729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fld id="{EF5B593B-4CCA-4A40-944F-34041F6D6F3F}" type="slidenum">
              <a:rPr lang="ru-RU" sz="1600" smtClean="0"/>
              <a:pPr marL="0" indent="0">
                <a:buNone/>
                <a:defRPr/>
              </a:pPr>
              <a:t>4</a:t>
            </a:fld>
            <a:endParaRPr lang="ru-RU" sz="1600" dirty="0"/>
          </a:p>
        </p:txBody>
      </p:sp>
      <p:sp>
        <p:nvSpPr>
          <p:cNvPr id="13" name="Объект 4"/>
          <p:cNvSpPr txBox="1">
            <a:spLocks/>
          </p:cNvSpPr>
          <p:nvPr/>
        </p:nvSpPr>
        <p:spPr>
          <a:xfrm>
            <a:off x="745827" y="225582"/>
            <a:ext cx="1778298" cy="36015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defTabSz="914583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145838"/>
                </a:solidFill>
                <a:latin typeface="+mj-lt"/>
                <a:cs typeface="+mn-cs"/>
              </a:rPr>
              <a:t>ПТП «ГРАНИТ»</a:t>
            </a:r>
          </a:p>
        </p:txBody>
      </p:sp>
      <p:pic>
        <p:nvPicPr>
          <p:cNvPr id="14" name="Picture 2" descr="C:\Users\Федченко\Downloads\Лого тип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75" y="67049"/>
            <a:ext cx="605929" cy="677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2197999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71763CA-FE15-47A0-80E7-3285960AEFEB}"/>
              </a:ext>
            </a:extLst>
          </p:cNvPr>
          <p:cNvSpPr txBox="1"/>
          <p:nvPr/>
        </p:nvSpPr>
        <p:spPr>
          <a:xfrm>
            <a:off x="2362201" y="135241"/>
            <a:ext cx="5543550" cy="530923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35000"/>
              </a:srgbClr>
            </a:outerShdw>
          </a:effectLst>
        </p:spPr>
        <p:txBody>
          <a:bodyPr wrap="square" lIns="68588" tIns="34294" rIns="68588" bIns="34294" rtlCol="0">
            <a:spAutoFit/>
          </a:bodyPr>
          <a:lstStyle/>
          <a:p>
            <a:pPr algn="ctr"/>
            <a:r>
              <a:rPr lang="ru-RU" sz="1500" b="1" dirty="0">
                <a:latin typeface="Arial" pitchFamily="34" charset="0"/>
                <a:ea typeface="Arial Unicode MS" panose="020B0604020202020204" pitchFamily="34" charset="-128"/>
                <a:cs typeface="Arial" pitchFamily="34" charset="0"/>
              </a:rPr>
              <a:t>КРАТКАЯ ХАРАКТЕРИСТИКА ПРОМЫШЛЕННОГО ПОТЕНЦИАЛА ГОРОДА РОСТОВА-НА-ДОНУ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6BF1CFB-0CA9-440D-89FD-0195849A60A0}"/>
              </a:ext>
            </a:extLst>
          </p:cNvPr>
          <p:cNvSpPr/>
          <p:nvPr/>
        </p:nvSpPr>
        <p:spPr>
          <a:xfrm>
            <a:off x="4723527" y="913542"/>
            <a:ext cx="4172794" cy="500145"/>
          </a:xfrm>
          <a:prstGeom prst="rect">
            <a:avLst/>
          </a:prstGeom>
        </p:spPr>
        <p:txBody>
          <a:bodyPr wrap="square" lIns="68588" tIns="34294" rIns="68588" bIns="34294">
            <a:spAutoFit/>
          </a:bodyPr>
          <a:lstStyle/>
          <a:p>
            <a:pPr algn="ctr"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Отраслевая структура инвестиций в экономику города (2020 год), %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435669" y="1369004"/>
            <a:ext cx="4278333" cy="2985443"/>
          </a:xfrm>
          <a:prstGeom prst="rect">
            <a:avLst/>
          </a:prstGeom>
        </p:spPr>
        <p:txBody>
          <a:bodyPr wrap="square" lIns="91450" tIns="45725" rIns="91450" bIns="45725">
            <a:spAutoFit/>
          </a:bodyPr>
          <a:lstStyle/>
          <a:p>
            <a:pPr algn="ctr"/>
            <a:r>
              <a:rPr lang="ru-RU" b="1" dirty="0">
                <a:solidFill>
                  <a:srgbClr val="53575A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Решение Ростовской-на-Дону городской Думы от 22.06.2021 №121</a:t>
            </a:r>
          </a:p>
          <a:p>
            <a:pPr algn="ctr"/>
            <a:endParaRPr lang="ru-RU" b="1" dirty="0">
              <a:solidFill>
                <a:srgbClr val="53575A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just"/>
            <a:endParaRPr lang="ru-RU" sz="1400" b="1" dirty="0">
              <a:solidFill>
                <a:srgbClr val="53575A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r>
              <a:rPr lang="ru-RU" sz="2400" b="1" dirty="0">
                <a:solidFill>
                  <a:srgbClr val="7030A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Налоговая льгота для промышленных технопарков </a:t>
            </a:r>
          </a:p>
          <a:p>
            <a:pPr algn="ctr"/>
            <a:endParaRPr lang="ru-RU" sz="2400" b="1" dirty="0">
              <a:solidFill>
                <a:srgbClr val="8064A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r>
              <a:rPr lang="ru-RU" sz="1400" b="1" dirty="0">
                <a:solidFill>
                  <a:srgbClr val="53575A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освобождение от уплаты </a:t>
            </a:r>
            <a:r>
              <a:rPr lang="ru-RU" sz="2400" b="1" dirty="0">
                <a:solidFill>
                  <a:srgbClr val="C45D08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80%</a:t>
            </a:r>
            <a:r>
              <a:rPr lang="ru-RU" sz="1400" b="1" dirty="0">
                <a:solidFill>
                  <a:srgbClr val="53575A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земельного налога в течение </a:t>
            </a:r>
            <a:r>
              <a:rPr lang="ru-RU" sz="2400" b="1" dirty="0">
                <a:solidFill>
                  <a:srgbClr val="C45D08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5 лет</a:t>
            </a:r>
          </a:p>
        </p:txBody>
      </p:sp>
      <p:graphicFrame>
        <p:nvGraphicFramePr>
          <p:cNvPr id="18" name="Диаграмма 17">
            <a:extLst>
              <a:ext uri="{FF2B5EF4-FFF2-40B4-BE49-F238E27FC236}">
                <a16:creationId xmlns:a16="http://schemas.microsoft.com/office/drawing/2014/main" id="{17922E6F-05E9-4615-ACB8-0CDE978A6E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87145922"/>
              </p:ext>
            </p:extLst>
          </p:nvPr>
        </p:nvGraphicFramePr>
        <p:xfrm>
          <a:off x="4379059" y="1678523"/>
          <a:ext cx="4861730" cy="23664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9" name="Прямая соединительная линия 18"/>
          <p:cNvCxnSpPr/>
          <p:nvPr/>
        </p:nvCxnSpPr>
        <p:spPr>
          <a:xfrm>
            <a:off x="0" y="819150"/>
            <a:ext cx="9145588" cy="0"/>
          </a:xfrm>
          <a:prstGeom prst="line">
            <a:avLst/>
          </a:prstGeom>
          <a:ln w="25400">
            <a:solidFill>
              <a:srgbClr val="1B70A5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pSp>
        <p:nvGrpSpPr>
          <p:cNvPr id="20" name="Группа 15">
            <a:extLst>
              <a:ext uri="{FF2B5EF4-FFF2-40B4-BE49-F238E27FC236}">
                <a16:creationId xmlns:a16="http://schemas.microsoft.com/office/drawing/2014/main" id="{C05043FE-CC03-A64B-82BC-4FCCD085BBC0}"/>
              </a:ext>
            </a:extLst>
          </p:cNvPr>
          <p:cNvGrpSpPr/>
          <p:nvPr/>
        </p:nvGrpSpPr>
        <p:grpSpPr>
          <a:xfrm rot="16200000">
            <a:off x="120997" y="1466688"/>
            <a:ext cx="1696090" cy="1300777"/>
            <a:chOff x="9312408" y="1678898"/>
            <a:chExt cx="2740804" cy="1893294"/>
          </a:xfrm>
        </p:grpSpPr>
        <p:cxnSp>
          <p:nvCxnSpPr>
            <p:cNvPr id="21" name="Прямая соединительная линия 20">
              <a:extLst>
                <a:ext uri="{FF2B5EF4-FFF2-40B4-BE49-F238E27FC236}">
                  <a16:creationId xmlns:a16="http://schemas.microsoft.com/office/drawing/2014/main" id="{A7CA89D9-0E33-F14E-96CC-E70A325F08CD}"/>
                </a:ext>
              </a:extLst>
            </p:cNvPr>
            <p:cNvCxnSpPr>
              <a:cxnSpLocks/>
            </p:cNvCxnSpPr>
            <p:nvPr/>
          </p:nvCxnSpPr>
          <p:spPr>
            <a:xfrm>
              <a:off x="9312408" y="1678898"/>
              <a:ext cx="2740804" cy="0"/>
            </a:xfrm>
            <a:prstGeom prst="line">
              <a:avLst/>
            </a:prstGeom>
            <a:ln>
              <a:solidFill>
                <a:srgbClr val="1B70A5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14E42773-1AE5-5B40-91F2-4351C6BBD6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053212" y="1678899"/>
              <a:ext cx="0" cy="1893293"/>
            </a:xfrm>
            <a:prstGeom prst="line">
              <a:avLst/>
            </a:prstGeom>
            <a:ln>
              <a:solidFill>
                <a:srgbClr val="1B70A5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26" name="Номер слайда 1"/>
          <p:cNvSpPr txBox="1">
            <a:spLocks/>
          </p:cNvSpPr>
          <p:nvPr/>
        </p:nvSpPr>
        <p:spPr>
          <a:xfrm>
            <a:off x="8785193" y="4766414"/>
            <a:ext cx="368634" cy="363785"/>
          </a:xfrm>
          <a:prstGeom prst="rect">
            <a:avLst/>
          </a:prstGeom>
        </p:spPr>
        <p:txBody>
          <a:bodyPr vert="horz" lIns="91458" tIns="45729" rIns="91458" bIns="45729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fld id="{EF5B593B-4CCA-4A40-944F-34041F6D6F3F}" type="slidenum">
              <a:rPr lang="ru-RU" sz="1600" smtClean="0"/>
              <a:pPr marL="0" indent="0">
                <a:buNone/>
                <a:defRPr/>
              </a:pPr>
              <a:t>5</a:t>
            </a:fld>
            <a:endParaRPr lang="ru-RU" sz="1600" dirty="0"/>
          </a:p>
        </p:txBody>
      </p:sp>
      <p:sp>
        <p:nvSpPr>
          <p:cNvPr id="13" name="Объект 4"/>
          <p:cNvSpPr txBox="1">
            <a:spLocks/>
          </p:cNvSpPr>
          <p:nvPr/>
        </p:nvSpPr>
        <p:spPr>
          <a:xfrm>
            <a:off x="745827" y="225582"/>
            <a:ext cx="1778298" cy="36015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defTabSz="914583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145838"/>
                </a:solidFill>
                <a:latin typeface="+mj-lt"/>
                <a:cs typeface="+mn-cs"/>
              </a:rPr>
              <a:t>ПТП «ГРАНИТ»</a:t>
            </a:r>
          </a:p>
        </p:txBody>
      </p:sp>
      <p:pic>
        <p:nvPicPr>
          <p:cNvPr id="14" name="Picture 2" descr="C:\Users\Федченко\Downloads\Лого тип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75" y="67049"/>
            <a:ext cx="605929" cy="677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2592860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827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915476" y="978783"/>
            <a:ext cx="5965408" cy="3529481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8" tIns="45729" rIns="91458" bIns="45729" rtlCol="0" anchor="ctr"/>
          <a:lstStyle/>
          <a:p>
            <a:pPr algn="ctr"/>
            <a:endParaRPr lang="ru-RU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" y="195546"/>
            <a:ext cx="9145588" cy="641754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2800" b="1" dirty="0">
                <a:solidFill>
                  <a:srgbClr val="FFFFFF"/>
                </a:solidFill>
                <a:cs typeface="Arial" panose="020B0604020202020204" pitchFamily="34" charset="0"/>
              </a:rPr>
              <a:t>СОГЛАШЕНИЕ О СОЗДАНИИ</a:t>
            </a:r>
            <a:br>
              <a:rPr lang="ru-RU" sz="2800" b="1" dirty="0">
                <a:solidFill>
                  <a:srgbClr val="FFFFFF"/>
                </a:solidFill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FFFFFF"/>
                </a:solidFill>
                <a:cs typeface="Arial" panose="020B0604020202020204" pitchFamily="34" charset="0"/>
              </a:rPr>
              <a:t>ПРОМЫШЛЕННОГО ТЕХНОПАРКА</a:t>
            </a:r>
            <a:r>
              <a:rPr lang="en-US" sz="2800" b="1" dirty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ru-RU" sz="2800" b="1" dirty="0">
                <a:solidFill>
                  <a:srgbClr val="FFFFFF"/>
                </a:solidFill>
                <a:cs typeface="Arial" panose="020B0604020202020204" pitchFamily="34" charset="0"/>
              </a:rPr>
              <a:t>«ГРАНИТ» </a:t>
            </a:r>
            <a:endParaRPr lang="en-US" sz="2800" b="1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43" y="1203969"/>
            <a:ext cx="2606991" cy="3416338"/>
          </a:xfrm>
          <a:prstGeom prst="rect">
            <a:avLst/>
          </a:prstGeom>
          <a:noFill/>
        </p:spPr>
        <p:txBody>
          <a:bodyPr wrap="square" lIns="91458" tIns="45729" rIns="91458" bIns="45729" rtlCol="0">
            <a:spAutoFit/>
          </a:bodyPr>
          <a:lstStyle/>
          <a:p>
            <a:r>
              <a:rPr lang="ru-RU" dirty="0">
                <a:solidFill>
                  <a:srgbClr val="FFFFFF"/>
                </a:solidFill>
              </a:rPr>
              <a:t>В рамках Международного военно-технического Форума «Армия – 2021»</a:t>
            </a:r>
          </a:p>
          <a:p>
            <a:r>
              <a:rPr lang="ru-RU" dirty="0">
                <a:solidFill>
                  <a:srgbClr val="FFFFFF"/>
                </a:solidFill>
              </a:rPr>
              <a:t>подписано 3-х стороннее Соглашение о создании промышленного технопарка «ГРАНИТ»</a:t>
            </a:r>
          </a:p>
          <a:p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188611" y="2040552"/>
            <a:ext cx="3384964" cy="1200347"/>
          </a:xfrm>
          <a:prstGeom prst="rect">
            <a:avLst/>
          </a:prstGeom>
        </p:spPr>
        <p:txBody>
          <a:bodyPr wrap="square" lIns="91458" tIns="45729" rIns="91458" bIns="45729">
            <a:spAutoFit/>
          </a:bodyPr>
          <a:lstStyle/>
          <a:p>
            <a:pPr algn="ctr"/>
            <a:r>
              <a:rPr lang="ru-RU" dirty="0"/>
              <a:t>Министерство промышленности и энергетики Ростовской области</a:t>
            </a:r>
          </a:p>
        </p:txBody>
      </p:sp>
      <p:pic>
        <p:nvPicPr>
          <p:cNvPr id="11" name="Picture 4" descr="https://bumper-stickers.ru/47199-thickbox_default/gerb-rostovskoy-oblast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3269" y="1111571"/>
            <a:ext cx="843704" cy="843818"/>
          </a:xfrm>
          <a:prstGeom prst="rect">
            <a:avLst/>
          </a:prstGeom>
          <a:noFill/>
        </p:spPr>
      </p:pic>
      <p:pic>
        <p:nvPicPr>
          <p:cNvPr id="12" name="Picture 6" descr="https://newspotok.ru/uploads/posts/2019-08/1565700056_3d4a5db0-46d7-11e9-b21b-d3554579352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84679" y="3144104"/>
            <a:ext cx="2489572" cy="1301226"/>
          </a:xfrm>
          <a:prstGeom prst="rect">
            <a:avLst/>
          </a:prstGeom>
          <a:noFill/>
        </p:spPr>
      </p:pic>
      <p:sp>
        <p:nvSpPr>
          <p:cNvPr id="15" name="Номер слайда 1"/>
          <p:cNvSpPr txBox="1">
            <a:spLocks/>
          </p:cNvSpPr>
          <p:nvPr/>
        </p:nvSpPr>
        <p:spPr>
          <a:xfrm>
            <a:off x="8785193" y="4766414"/>
            <a:ext cx="368634" cy="363785"/>
          </a:xfrm>
          <a:prstGeom prst="rect">
            <a:avLst/>
          </a:prstGeom>
        </p:spPr>
        <p:txBody>
          <a:bodyPr vert="horz" lIns="91458" tIns="45729" rIns="91458" bIns="45729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fld id="{EF5B593B-4CCA-4A40-944F-34041F6D6F3F}" type="slidenum">
              <a:rPr lang="ru-RU" sz="1600" smtClean="0"/>
              <a:pPr marL="0" indent="0">
                <a:buNone/>
                <a:defRPr/>
              </a:pPr>
              <a:t>6</a:t>
            </a:fld>
            <a:endParaRPr lang="ru-RU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998" y="3093132"/>
            <a:ext cx="2725737" cy="156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7441639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8000" contrast="-18000"/>
                    </a14:imgEffect>
                  </a14:imgLayer>
                </a14:imgProps>
              </a:ext>
            </a:extLst>
          </a:blip>
          <a:srcRect b="9292"/>
          <a:stretch>
            <a:fillRect/>
          </a:stretch>
        </p:blipFill>
        <p:spPr bwMode="auto">
          <a:xfrm>
            <a:off x="0" y="-76199"/>
            <a:ext cx="9153828" cy="5255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032640" y="344836"/>
            <a:ext cx="5112948" cy="2262168"/>
          </a:xfrm>
          <a:prstGeom prst="rect">
            <a:avLst/>
          </a:prstGeom>
          <a:noFill/>
        </p:spPr>
        <p:txBody>
          <a:bodyPr wrap="square" lIns="91450" tIns="45725" rIns="91450" bIns="45725" rtlCol="0">
            <a:spAutoFit/>
          </a:bodyPr>
          <a:lstStyle/>
          <a:p>
            <a:pPr algn="ctr"/>
            <a:r>
              <a:rPr lang="ru-RU" sz="2100" b="1" dirty="0">
                <a:solidFill>
                  <a:srgbClr val="002060"/>
                </a:solidFill>
                <a:latin typeface="+mj-lt"/>
                <a:ea typeface="+mj-ea"/>
                <a:cs typeface="Arial" panose="020B0604020202020204" pitchFamily="34" charset="0"/>
              </a:rPr>
              <a:t>СОВМЕСТНАЯ РЕАЛИЗАЦИЯ</a:t>
            </a:r>
          </a:p>
          <a:p>
            <a:pPr algn="ctr"/>
            <a:r>
              <a:rPr lang="ru-RU" sz="2100" b="1" dirty="0">
                <a:solidFill>
                  <a:srgbClr val="002060"/>
                </a:solidFill>
                <a:latin typeface="+mj-lt"/>
                <a:ea typeface="+mj-ea"/>
                <a:cs typeface="Arial" panose="020B0604020202020204" pitchFamily="34" charset="0"/>
              </a:rPr>
              <a:t>ДОРОЖНОЙ КАРТЫ</a:t>
            </a:r>
          </a:p>
          <a:p>
            <a:pPr algn="ctr"/>
            <a:r>
              <a:rPr lang="ru-RU" sz="2100" b="1" dirty="0">
                <a:solidFill>
                  <a:srgbClr val="002060"/>
                </a:solidFill>
                <a:latin typeface="+mj-lt"/>
                <a:ea typeface="+mj-ea"/>
                <a:cs typeface="Arial" panose="020B0604020202020204" pitchFamily="34" charset="0"/>
              </a:rPr>
              <a:t> (ПЛАНА МЕРОПРИЯТИЙ) </a:t>
            </a:r>
          </a:p>
          <a:p>
            <a:pPr algn="ctr"/>
            <a:r>
              <a:rPr lang="ru-RU" sz="2100" b="1" dirty="0">
                <a:solidFill>
                  <a:srgbClr val="002060"/>
                </a:solidFill>
                <a:latin typeface="+mj-lt"/>
                <a:ea typeface="+mj-ea"/>
                <a:cs typeface="Arial" panose="020B0604020202020204" pitchFamily="34" charset="0"/>
              </a:rPr>
              <a:t>ПО СОЗДАНИЮ ТЕХНОПАРКА «ГРАНИТ»</a:t>
            </a:r>
          </a:p>
          <a:p>
            <a:pPr algn="ctr"/>
            <a:r>
              <a:rPr lang="ru-RU" sz="2100" b="1" dirty="0">
                <a:solidFill>
                  <a:srgbClr val="002060"/>
                </a:solidFill>
                <a:latin typeface="+mj-lt"/>
                <a:ea typeface="+mj-ea"/>
                <a:cs typeface="Arial" panose="020B0604020202020204" pitchFamily="34" charset="0"/>
              </a:rPr>
              <a:t> В ПЕРИОД С 2021 ПО 2023 ГГ.</a:t>
            </a:r>
          </a:p>
          <a:p>
            <a:pPr lvl="0" algn="ctr"/>
            <a:endParaRPr lang="en-US" sz="16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Arial" panose="020B0604020202020204" pitchFamily="34" charset="0"/>
            </a:endParaRPr>
          </a:p>
          <a:p>
            <a:pPr algn="ctr"/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7" name="Picture 4" descr="https://innovaltai.ru/upload/iblock/bb3/bb36d3b9dd413a7478151e411c70b4b4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767" t="22126" r="18598" b="26245"/>
          <a:stretch>
            <a:fillRect/>
          </a:stretch>
        </p:blipFill>
        <p:spPr bwMode="auto">
          <a:xfrm>
            <a:off x="490855" y="702129"/>
            <a:ext cx="3554581" cy="1260021"/>
          </a:xfrm>
          <a:prstGeom prst="rect">
            <a:avLst/>
          </a:prstGeom>
          <a:noFill/>
        </p:spPr>
      </p:pic>
      <p:pic>
        <p:nvPicPr>
          <p:cNvPr id="8" name="Picture 6" descr="http://lawlsp.ru/media/3e23be88-98bc-443b-a0cb-523af7dedd02/ZLFiZA/%D0%9F%D0%B0%D1%80%D1%82%D0%BD%D0%B5%D1%80%D1%8B/TPP-RO-logo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r="87607"/>
          <a:stretch>
            <a:fillRect/>
          </a:stretch>
        </p:blipFill>
        <p:spPr bwMode="auto">
          <a:xfrm>
            <a:off x="735494" y="3469652"/>
            <a:ext cx="912331" cy="1206967"/>
          </a:xfrm>
          <a:prstGeom prst="rect">
            <a:avLst/>
          </a:prstGeom>
          <a:noFill/>
        </p:spPr>
      </p:pic>
      <p:pic>
        <p:nvPicPr>
          <p:cNvPr id="9" name="Picture 6" descr="http://lawlsp.ru/media/3e23be88-98bc-443b-a0cb-523af7dedd02/ZLFiZA/%D0%9F%D0%B0%D1%80%D1%82%D0%BD%D0%B5%D1%80%D1%8B/TPP-RO-logo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752"/>
          <a:stretch>
            <a:fillRect/>
          </a:stretch>
        </p:blipFill>
        <p:spPr bwMode="auto">
          <a:xfrm>
            <a:off x="1965541" y="3689084"/>
            <a:ext cx="4134198" cy="768102"/>
          </a:xfrm>
          <a:prstGeom prst="rect">
            <a:avLst/>
          </a:prstGeom>
          <a:noFill/>
        </p:spPr>
      </p:pic>
      <p:sp>
        <p:nvSpPr>
          <p:cNvPr id="15" name="Объект 4"/>
          <p:cNvSpPr txBox="1">
            <a:spLocks/>
          </p:cNvSpPr>
          <p:nvPr/>
        </p:nvSpPr>
        <p:spPr>
          <a:xfrm>
            <a:off x="1869776" y="2426927"/>
            <a:ext cx="5102523" cy="5162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defTabSz="914583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1458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ООО УК «ГРАНИТ ТЕХНОПАРК»</a:t>
            </a:r>
          </a:p>
        </p:txBody>
      </p:sp>
      <p:sp>
        <p:nvSpPr>
          <p:cNvPr id="16" name="Номер слайда 1"/>
          <p:cNvSpPr txBox="1">
            <a:spLocks/>
          </p:cNvSpPr>
          <p:nvPr/>
        </p:nvSpPr>
        <p:spPr>
          <a:xfrm>
            <a:off x="8785193" y="4766414"/>
            <a:ext cx="368634" cy="363785"/>
          </a:xfrm>
          <a:prstGeom prst="rect">
            <a:avLst/>
          </a:prstGeom>
        </p:spPr>
        <p:txBody>
          <a:bodyPr vert="horz" lIns="91458" tIns="45729" rIns="91458" bIns="45729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fld id="{EF5B593B-4CCA-4A40-944F-34041F6D6F3F}" type="slidenum">
              <a:rPr lang="ru-RU" sz="1600" smtClean="0"/>
              <a:pPr marL="0" indent="0">
                <a:buNone/>
                <a:defRPr/>
              </a:pPr>
              <a:t>7</a:t>
            </a:fld>
            <a:endParaRPr lang="ru-RU" sz="1600" dirty="0"/>
          </a:p>
        </p:txBody>
      </p:sp>
      <p:pic>
        <p:nvPicPr>
          <p:cNvPr id="17" name="Picture 3" descr="C:\Users\Федченко\Downloads\Лого тип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33" y="2061064"/>
            <a:ext cx="1116652" cy="124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20719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306421" y="466726"/>
            <a:ext cx="8478772" cy="1922474"/>
          </a:xfrm>
        </p:spPr>
        <p:txBody>
          <a:bodyPr>
            <a:noAutofit/>
          </a:bodyPr>
          <a:lstStyle/>
          <a:p>
            <a:pPr algn="ctr"/>
            <a:r>
              <a:rPr lang="ru-RU" sz="2200" dirty="0">
                <a:solidFill>
                  <a:srgbClr val="002060"/>
                </a:solidFill>
                <a:cs typeface="Arial" panose="020B0604020202020204" pitchFamily="34" charset="0"/>
              </a:rPr>
              <a:t>Уникальность проекта реструктуризации ПАО «ГРАНИТ» заключается в  создании на базе имущественного комплекса частного оборонного предприятия первого на территории Ростовской области </a:t>
            </a:r>
            <a:r>
              <a:rPr lang="ru-RU" sz="2200" b="1" dirty="0">
                <a:solidFill>
                  <a:srgbClr val="002060"/>
                </a:solidFill>
                <a:cs typeface="Arial" panose="020B0604020202020204" pitchFamily="34" charset="0"/>
              </a:rPr>
              <a:t>промышленного технопарка электронной промышленности</a:t>
            </a:r>
            <a:r>
              <a:rPr lang="ru-RU" sz="2200" dirty="0">
                <a:solidFill>
                  <a:srgbClr val="002060"/>
                </a:solidFill>
                <a:cs typeface="Arial" panose="020B0604020202020204" pitchFamily="34" charset="0"/>
              </a:rPr>
              <a:t> в сфере диверсификации ОПК</a:t>
            </a:r>
          </a:p>
          <a:p>
            <a:pPr algn="ctr"/>
            <a:endParaRPr lang="ru-RU" sz="22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4" name="Picture 2" descr="https://www.paogranit.ru/templates/yootheme/cache/u2-6db178f1.jpeg"/>
          <p:cNvPicPr>
            <a:picLocks noChangeAspect="1" noChangeArrowheads="1"/>
          </p:cNvPicPr>
          <p:nvPr/>
        </p:nvPicPr>
        <p:blipFill>
          <a:blip r:embed="rId2" cstate="print"/>
          <a:srcRect t="28324" b="32477"/>
          <a:stretch>
            <a:fillRect/>
          </a:stretch>
        </p:blipFill>
        <p:spPr bwMode="auto">
          <a:xfrm>
            <a:off x="0" y="2562225"/>
            <a:ext cx="9145588" cy="2582863"/>
          </a:xfrm>
          <a:prstGeom prst="rect">
            <a:avLst/>
          </a:prstGeom>
          <a:noFill/>
        </p:spPr>
      </p:pic>
      <p:sp>
        <p:nvSpPr>
          <p:cNvPr id="7" name="Номер слайда 1"/>
          <p:cNvSpPr txBox="1">
            <a:spLocks/>
          </p:cNvSpPr>
          <p:nvPr/>
        </p:nvSpPr>
        <p:spPr>
          <a:xfrm>
            <a:off x="8785193" y="4766414"/>
            <a:ext cx="368634" cy="363785"/>
          </a:xfrm>
          <a:prstGeom prst="rect">
            <a:avLst/>
          </a:prstGeom>
        </p:spPr>
        <p:txBody>
          <a:bodyPr vert="horz" lIns="91458" tIns="45729" rIns="91458" bIns="45729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fld id="{EF5B593B-4CCA-4A40-944F-34041F6D6F3F}" type="slidenum">
              <a:rPr lang="ru-RU" sz="1600" smtClean="0"/>
              <a:pPr marL="0" indent="0">
                <a:buNone/>
                <a:defRPr/>
              </a:pPr>
              <a:t>8</a:t>
            </a:fld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563669007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 bwMode="auto">
          <a:xfrm rot="16200000">
            <a:off x="2297069" y="-236745"/>
            <a:ext cx="671720" cy="3462940"/>
          </a:xfrm>
          <a:prstGeom prst="rect">
            <a:avLst/>
          </a:prstGeom>
          <a:solidFill>
            <a:srgbClr val="00B0F0">
              <a:alpha val="50000"/>
            </a:srgbClr>
          </a:solidFill>
          <a:ln w="3175">
            <a:solidFill>
              <a:schemeClr val="accent6">
                <a:lumMod val="50000"/>
              </a:schemeClr>
            </a:solidFill>
            <a:prstDash val="dash"/>
            <a:miter lim="800000"/>
            <a:headEnd/>
            <a:tailEnd/>
          </a:ln>
          <a:effectLst/>
        </p:spPr>
        <p:txBody>
          <a:bodyPr lIns="68589" tIns="34295" rIns="68589" bIns="3429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b="1" dirty="0">
              <a:solidFill>
                <a:srgbClr val="53575A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7" name="Прямоугольник 6"/>
          <p:cNvSpPr/>
          <p:nvPr/>
        </p:nvSpPr>
        <p:spPr bwMode="auto">
          <a:xfrm rot="16200000">
            <a:off x="2299453" y="1019754"/>
            <a:ext cx="670529" cy="3466511"/>
          </a:xfrm>
          <a:prstGeom prst="rect">
            <a:avLst/>
          </a:prstGeom>
          <a:solidFill>
            <a:srgbClr val="00B0F0">
              <a:alpha val="50000"/>
            </a:srgbClr>
          </a:solidFill>
          <a:ln w="3175">
            <a:solidFill>
              <a:schemeClr val="accent6">
                <a:lumMod val="50000"/>
              </a:schemeClr>
            </a:solidFill>
            <a:prstDash val="dash"/>
            <a:miter lim="800000"/>
            <a:headEnd/>
            <a:tailEnd/>
          </a:ln>
          <a:effectLst/>
        </p:spPr>
        <p:txBody>
          <a:bodyPr lIns="68589" tIns="34295" rIns="68589" bIns="3429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b="1" dirty="0">
              <a:solidFill>
                <a:srgbClr val="53575A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 rot="16200000">
            <a:off x="2298855" y="2288758"/>
            <a:ext cx="671720" cy="3466511"/>
          </a:xfrm>
          <a:prstGeom prst="rect">
            <a:avLst/>
          </a:prstGeom>
          <a:solidFill>
            <a:srgbClr val="00B0F0">
              <a:alpha val="50000"/>
            </a:srgbClr>
          </a:solidFill>
          <a:ln w="3175">
            <a:solidFill>
              <a:schemeClr val="accent1"/>
            </a:solidFill>
            <a:prstDash val="dash"/>
            <a:miter lim="800000"/>
            <a:headEnd/>
            <a:tailEnd/>
          </a:ln>
          <a:effectLst/>
        </p:spPr>
        <p:txBody>
          <a:bodyPr lIns="68589" tIns="34295" rIns="68589" bIns="3429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b="1" dirty="0">
              <a:solidFill>
                <a:srgbClr val="53575A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4341" name="TextBox 8"/>
          <p:cNvSpPr txBox="1">
            <a:spLocks noChangeArrowheads="1"/>
          </p:cNvSpPr>
          <p:nvPr/>
        </p:nvSpPr>
        <p:spPr bwMode="auto">
          <a:xfrm>
            <a:off x="901458" y="1316304"/>
            <a:ext cx="3458175" cy="315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9" tIns="34295" rIns="68589" bIns="34295">
            <a:spAutoFit/>
          </a:bodyPr>
          <a:lstStyle/>
          <a:p>
            <a:pPr algn="ctr"/>
            <a:r>
              <a:rPr lang="ru-RU" sz="1600" b="1" i="1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Электронные технологии </a:t>
            </a:r>
          </a:p>
        </p:txBody>
      </p:sp>
      <p:sp>
        <p:nvSpPr>
          <p:cNvPr id="14342" name="TextBox 9"/>
          <p:cNvSpPr txBox="1">
            <a:spLocks noChangeArrowheads="1"/>
          </p:cNvSpPr>
          <p:nvPr/>
        </p:nvSpPr>
        <p:spPr bwMode="auto">
          <a:xfrm>
            <a:off x="901459" y="2579879"/>
            <a:ext cx="3462940" cy="315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9" tIns="34295" rIns="68589" bIns="34295">
            <a:spAutoFit/>
          </a:bodyPr>
          <a:lstStyle/>
          <a:p>
            <a:pPr algn="ctr"/>
            <a:r>
              <a:rPr lang="ru-RU" sz="1600" b="1" i="1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СВЧ -технологии</a:t>
            </a:r>
          </a:p>
        </p:txBody>
      </p:sp>
      <p:sp>
        <p:nvSpPr>
          <p:cNvPr id="14343" name="TextBox 10"/>
          <p:cNvSpPr txBox="1">
            <a:spLocks noChangeArrowheads="1"/>
          </p:cNvSpPr>
          <p:nvPr/>
        </p:nvSpPr>
        <p:spPr bwMode="auto">
          <a:xfrm>
            <a:off x="896693" y="3710384"/>
            <a:ext cx="3462940" cy="56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9" tIns="34295" rIns="68589" bIns="34295">
            <a:spAutoFit/>
          </a:bodyPr>
          <a:lstStyle/>
          <a:p>
            <a:pPr algn="ctr"/>
            <a:r>
              <a:rPr lang="ru-RU" sz="1600" b="1" i="1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Электротехническая  промышленность</a:t>
            </a:r>
          </a:p>
        </p:txBody>
      </p:sp>
      <p:sp>
        <p:nvSpPr>
          <p:cNvPr id="12" name="Прямоугольник 11"/>
          <p:cNvSpPr/>
          <p:nvPr/>
        </p:nvSpPr>
        <p:spPr bwMode="auto">
          <a:xfrm rot="16200000">
            <a:off x="6272067" y="-239126"/>
            <a:ext cx="671720" cy="3467702"/>
          </a:xfrm>
          <a:prstGeom prst="rect">
            <a:avLst/>
          </a:prstGeom>
          <a:solidFill>
            <a:srgbClr val="00B0F0">
              <a:alpha val="50000"/>
            </a:srgbClr>
          </a:solidFill>
          <a:ln w="3175">
            <a:solidFill>
              <a:schemeClr val="accent6">
                <a:lumMod val="50000"/>
              </a:schemeClr>
            </a:solidFill>
            <a:prstDash val="dash"/>
            <a:miter lim="800000"/>
            <a:headEnd/>
            <a:tailEnd/>
          </a:ln>
          <a:effectLst/>
        </p:spPr>
        <p:txBody>
          <a:bodyPr lIns="68589" tIns="34295" rIns="68589" bIns="3429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b="1" dirty="0">
              <a:solidFill>
                <a:srgbClr val="53575A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4345" name="TextBox 12"/>
          <p:cNvSpPr txBox="1">
            <a:spLocks noChangeArrowheads="1"/>
          </p:cNvSpPr>
          <p:nvPr/>
        </p:nvSpPr>
        <p:spPr bwMode="auto">
          <a:xfrm>
            <a:off x="4878840" y="1333428"/>
            <a:ext cx="3462940" cy="315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9" tIns="34295" rIns="68589" bIns="34295">
            <a:spAutoFit/>
          </a:bodyPr>
          <a:lstStyle/>
          <a:p>
            <a:pPr algn="ctr"/>
            <a:r>
              <a:rPr lang="ru-RU" sz="1600" b="1" i="1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Медицинское оборудование</a:t>
            </a:r>
          </a:p>
        </p:txBody>
      </p:sp>
      <p:sp>
        <p:nvSpPr>
          <p:cNvPr id="14" name="Прямоугольник 13"/>
          <p:cNvSpPr/>
          <p:nvPr/>
        </p:nvSpPr>
        <p:spPr bwMode="auto">
          <a:xfrm rot="16200000">
            <a:off x="6272664" y="1019158"/>
            <a:ext cx="670529" cy="3467702"/>
          </a:xfrm>
          <a:prstGeom prst="rect">
            <a:avLst/>
          </a:prstGeom>
          <a:solidFill>
            <a:srgbClr val="00B0F0">
              <a:alpha val="50000"/>
            </a:srgbClr>
          </a:solidFill>
          <a:ln w="3175">
            <a:solidFill>
              <a:schemeClr val="accent6">
                <a:lumMod val="50000"/>
              </a:schemeClr>
            </a:solidFill>
            <a:prstDash val="dash"/>
            <a:miter lim="800000"/>
            <a:headEnd/>
            <a:tailEnd/>
          </a:ln>
          <a:effectLst/>
        </p:spPr>
        <p:txBody>
          <a:bodyPr lIns="68589" tIns="34295" rIns="68589" bIns="3429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b="1" dirty="0">
              <a:solidFill>
                <a:srgbClr val="53575A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4347" name="TextBox 14"/>
          <p:cNvSpPr txBox="1">
            <a:spLocks noChangeArrowheads="1"/>
          </p:cNvSpPr>
          <p:nvPr/>
        </p:nvSpPr>
        <p:spPr bwMode="auto">
          <a:xfrm>
            <a:off x="4878840" y="2417744"/>
            <a:ext cx="3462940" cy="56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9" tIns="34295" rIns="68589" bIns="34295">
            <a:spAutoFit/>
          </a:bodyPr>
          <a:lstStyle/>
          <a:p>
            <a:pPr algn="ctr"/>
            <a:r>
              <a:rPr lang="ru-RU" sz="1600" b="1" i="1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Автоматизация производственных процессов</a:t>
            </a:r>
          </a:p>
        </p:txBody>
      </p:sp>
      <p:sp>
        <p:nvSpPr>
          <p:cNvPr id="16" name="Прямоугольник 15"/>
          <p:cNvSpPr/>
          <p:nvPr/>
        </p:nvSpPr>
        <p:spPr bwMode="auto">
          <a:xfrm rot="16200000">
            <a:off x="6272067" y="2288161"/>
            <a:ext cx="671720" cy="3467702"/>
          </a:xfrm>
          <a:prstGeom prst="rect">
            <a:avLst/>
          </a:prstGeom>
          <a:solidFill>
            <a:srgbClr val="00B0F0">
              <a:alpha val="50000"/>
            </a:srgbClr>
          </a:solidFill>
          <a:ln w="3175">
            <a:solidFill>
              <a:schemeClr val="accent6">
                <a:lumMod val="50000"/>
              </a:schemeClr>
            </a:solidFill>
            <a:prstDash val="dash"/>
            <a:miter lim="800000"/>
            <a:headEnd/>
            <a:tailEnd/>
          </a:ln>
          <a:effectLst/>
        </p:spPr>
        <p:txBody>
          <a:bodyPr lIns="68589" tIns="34295" rIns="68589" bIns="3429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b="1" dirty="0">
              <a:solidFill>
                <a:srgbClr val="53575A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4349" name="TextBox 16"/>
          <p:cNvSpPr txBox="1">
            <a:spLocks noChangeArrowheads="1"/>
          </p:cNvSpPr>
          <p:nvPr/>
        </p:nvSpPr>
        <p:spPr bwMode="auto">
          <a:xfrm>
            <a:off x="4878840" y="3734614"/>
            <a:ext cx="3462940" cy="315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9" tIns="34295" rIns="68589" bIns="34295">
            <a:spAutoFit/>
          </a:bodyPr>
          <a:lstStyle/>
          <a:p>
            <a:pPr algn="ctr"/>
            <a:r>
              <a:rPr lang="ru-RU" sz="1600" b="1" i="1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Информационные  технологии</a:t>
            </a:r>
          </a:p>
        </p:txBody>
      </p:sp>
      <p:sp>
        <p:nvSpPr>
          <p:cNvPr id="14350" name="Прямоугольник 2"/>
          <p:cNvSpPr>
            <a:spLocks noChangeArrowheads="1"/>
          </p:cNvSpPr>
          <p:nvPr/>
        </p:nvSpPr>
        <p:spPr bwMode="auto">
          <a:xfrm>
            <a:off x="2318943" y="140194"/>
            <a:ext cx="4910531" cy="53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35000"/>
              </a:srgbClr>
            </a:outerShdw>
          </a:effectLst>
        </p:spPr>
        <p:txBody>
          <a:bodyPr wrap="square" lIns="68589" tIns="34295" rIns="68589" bIns="34295">
            <a:spAutoFit/>
          </a:bodyPr>
          <a:lstStyle/>
          <a:p>
            <a:pPr algn="ctr"/>
            <a:r>
              <a:rPr lang="ru-RU" altLang="ru-RU" sz="1500" b="1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СПЕЦИАЛИЗАЦИЯ ПРОМЫШЛЕННОГО ТЕХНОПАРКА «ГРАНИТ»</a:t>
            </a:r>
          </a:p>
        </p:txBody>
      </p:sp>
      <p:grpSp>
        <p:nvGrpSpPr>
          <p:cNvPr id="14351" name="Группа 18"/>
          <p:cNvGrpSpPr>
            <a:grpSpLocks/>
          </p:cNvGrpSpPr>
          <p:nvPr/>
        </p:nvGrpSpPr>
        <p:grpSpPr bwMode="auto">
          <a:xfrm rot="5400000">
            <a:off x="2517391" y="-5689"/>
            <a:ext cx="400174" cy="3505809"/>
            <a:chOff x="9312408" y="1678898"/>
            <a:chExt cx="2740804" cy="1893294"/>
          </a:xfrm>
        </p:grpSpPr>
        <p:cxnSp>
          <p:nvCxnSpPr>
            <p:cNvPr id="20" name="Прямая соединительная линия 19"/>
            <p:cNvCxnSpPr>
              <a:cxnSpLocks/>
            </p:cNvCxnSpPr>
            <p:nvPr/>
          </p:nvCxnSpPr>
          <p:spPr>
            <a:xfrm>
              <a:off x="9312408" y="1678898"/>
              <a:ext cx="2740804" cy="0"/>
            </a:xfrm>
            <a:prstGeom prst="line">
              <a:avLst/>
            </a:prstGeom>
            <a:ln>
              <a:solidFill>
                <a:srgbClr val="1B70A5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>
              <a:cxnSpLocks/>
            </p:cNvCxnSpPr>
            <p:nvPr/>
          </p:nvCxnSpPr>
          <p:spPr>
            <a:xfrm flipV="1">
              <a:off x="12053212" y="1678898"/>
              <a:ext cx="0" cy="1893294"/>
            </a:xfrm>
            <a:prstGeom prst="line">
              <a:avLst/>
            </a:prstGeom>
            <a:ln>
              <a:solidFill>
                <a:srgbClr val="1B70A5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14352" name="Группа 21"/>
          <p:cNvGrpSpPr>
            <a:grpSpLocks/>
          </p:cNvGrpSpPr>
          <p:nvPr/>
        </p:nvGrpSpPr>
        <p:grpSpPr bwMode="auto">
          <a:xfrm rot="5400000">
            <a:off x="6499533" y="-5689"/>
            <a:ext cx="400174" cy="3505809"/>
            <a:chOff x="9312408" y="1678898"/>
            <a:chExt cx="2740804" cy="1893294"/>
          </a:xfrm>
        </p:grpSpPr>
        <p:cxnSp>
          <p:nvCxnSpPr>
            <p:cNvPr id="23" name="Прямая соединительная линия 22"/>
            <p:cNvCxnSpPr>
              <a:cxnSpLocks/>
            </p:cNvCxnSpPr>
            <p:nvPr/>
          </p:nvCxnSpPr>
          <p:spPr>
            <a:xfrm>
              <a:off x="9312408" y="1678898"/>
              <a:ext cx="2740804" cy="0"/>
            </a:xfrm>
            <a:prstGeom prst="line">
              <a:avLst/>
            </a:prstGeom>
            <a:ln>
              <a:solidFill>
                <a:srgbClr val="1B70A5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>
              <a:cxnSpLocks/>
            </p:cNvCxnSpPr>
            <p:nvPr/>
          </p:nvCxnSpPr>
          <p:spPr>
            <a:xfrm flipV="1">
              <a:off x="12053212" y="1678898"/>
              <a:ext cx="0" cy="1893294"/>
            </a:xfrm>
            <a:prstGeom prst="line">
              <a:avLst/>
            </a:prstGeom>
            <a:ln>
              <a:solidFill>
                <a:srgbClr val="1B70A5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14353" name="Группа 24"/>
          <p:cNvGrpSpPr>
            <a:grpSpLocks/>
          </p:cNvGrpSpPr>
          <p:nvPr/>
        </p:nvGrpSpPr>
        <p:grpSpPr bwMode="auto">
          <a:xfrm rot="5400000">
            <a:off x="2517987" y="1265696"/>
            <a:ext cx="398982" cy="3505809"/>
            <a:chOff x="9312408" y="1678898"/>
            <a:chExt cx="2740804" cy="1893294"/>
          </a:xfrm>
        </p:grpSpPr>
        <p:cxnSp>
          <p:nvCxnSpPr>
            <p:cNvPr id="26" name="Прямая соединительная линия 25"/>
            <p:cNvCxnSpPr>
              <a:cxnSpLocks/>
            </p:cNvCxnSpPr>
            <p:nvPr/>
          </p:nvCxnSpPr>
          <p:spPr>
            <a:xfrm>
              <a:off x="9312408" y="1678898"/>
              <a:ext cx="2740804" cy="0"/>
            </a:xfrm>
            <a:prstGeom prst="line">
              <a:avLst/>
            </a:prstGeom>
            <a:ln>
              <a:solidFill>
                <a:srgbClr val="1B70A5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>
              <a:cxnSpLocks/>
            </p:cNvCxnSpPr>
            <p:nvPr/>
          </p:nvCxnSpPr>
          <p:spPr>
            <a:xfrm flipV="1">
              <a:off x="12053212" y="1678898"/>
              <a:ext cx="0" cy="1893294"/>
            </a:xfrm>
            <a:prstGeom prst="line">
              <a:avLst/>
            </a:prstGeom>
            <a:ln>
              <a:solidFill>
                <a:srgbClr val="1B70A5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14354" name="Группа 27"/>
          <p:cNvGrpSpPr>
            <a:grpSpLocks/>
          </p:cNvGrpSpPr>
          <p:nvPr/>
        </p:nvGrpSpPr>
        <p:grpSpPr bwMode="auto">
          <a:xfrm rot="5400000">
            <a:off x="6500129" y="1265696"/>
            <a:ext cx="398982" cy="3505809"/>
            <a:chOff x="9312408" y="1678898"/>
            <a:chExt cx="2740804" cy="1893294"/>
          </a:xfrm>
        </p:grpSpPr>
        <p:cxnSp>
          <p:nvCxnSpPr>
            <p:cNvPr id="29" name="Прямая соединительная линия 28"/>
            <p:cNvCxnSpPr>
              <a:cxnSpLocks/>
            </p:cNvCxnSpPr>
            <p:nvPr/>
          </p:nvCxnSpPr>
          <p:spPr>
            <a:xfrm>
              <a:off x="9312408" y="1678898"/>
              <a:ext cx="2740804" cy="0"/>
            </a:xfrm>
            <a:prstGeom prst="line">
              <a:avLst/>
            </a:prstGeom>
            <a:ln>
              <a:solidFill>
                <a:srgbClr val="1B70A5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/>
            <p:cNvCxnSpPr>
              <a:cxnSpLocks/>
            </p:cNvCxnSpPr>
            <p:nvPr/>
          </p:nvCxnSpPr>
          <p:spPr>
            <a:xfrm flipV="1">
              <a:off x="12053212" y="1678898"/>
              <a:ext cx="0" cy="1893294"/>
            </a:xfrm>
            <a:prstGeom prst="line">
              <a:avLst/>
            </a:prstGeom>
            <a:ln>
              <a:solidFill>
                <a:srgbClr val="1B70A5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14355" name="Группа 30"/>
          <p:cNvGrpSpPr>
            <a:grpSpLocks/>
          </p:cNvGrpSpPr>
          <p:nvPr/>
        </p:nvGrpSpPr>
        <p:grpSpPr bwMode="auto">
          <a:xfrm rot="5400000">
            <a:off x="2517391" y="2520406"/>
            <a:ext cx="400174" cy="3505809"/>
            <a:chOff x="9312408" y="1678898"/>
            <a:chExt cx="2740804" cy="1893294"/>
          </a:xfrm>
        </p:grpSpPr>
        <p:cxnSp>
          <p:nvCxnSpPr>
            <p:cNvPr id="32" name="Прямая соединительная линия 31"/>
            <p:cNvCxnSpPr>
              <a:cxnSpLocks/>
            </p:cNvCxnSpPr>
            <p:nvPr/>
          </p:nvCxnSpPr>
          <p:spPr>
            <a:xfrm>
              <a:off x="9312408" y="1678898"/>
              <a:ext cx="2740804" cy="0"/>
            </a:xfrm>
            <a:prstGeom prst="line">
              <a:avLst/>
            </a:prstGeom>
            <a:ln>
              <a:solidFill>
                <a:srgbClr val="1B70A5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>
              <a:cxnSpLocks/>
            </p:cNvCxnSpPr>
            <p:nvPr/>
          </p:nvCxnSpPr>
          <p:spPr>
            <a:xfrm flipV="1">
              <a:off x="12053212" y="1678898"/>
              <a:ext cx="0" cy="1893294"/>
            </a:xfrm>
            <a:prstGeom prst="line">
              <a:avLst/>
            </a:prstGeom>
            <a:ln>
              <a:solidFill>
                <a:srgbClr val="1B70A5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14356" name="Группа 33"/>
          <p:cNvGrpSpPr>
            <a:grpSpLocks/>
          </p:cNvGrpSpPr>
          <p:nvPr/>
        </p:nvGrpSpPr>
        <p:grpSpPr bwMode="auto">
          <a:xfrm rot="5400000">
            <a:off x="6499533" y="2520406"/>
            <a:ext cx="400174" cy="3505809"/>
            <a:chOff x="9312408" y="1678898"/>
            <a:chExt cx="2740804" cy="1893294"/>
          </a:xfrm>
        </p:grpSpPr>
        <p:cxnSp>
          <p:nvCxnSpPr>
            <p:cNvPr id="35" name="Прямая соединительная линия 34"/>
            <p:cNvCxnSpPr>
              <a:cxnSpLocks/>
            </p:cNvCxnSpPr>
            <p:nvPr/>
          </p:nvCxnSpPr>
          <p:spPr>
            <a:xfrm>
              <a:off x="9312408" y="1678898"/>
              <a:ext cx="2740804" cy="0"/>
            </a:xfrm>
            <a:prstGeom prst="line">
              <a:avLst/>
            </a:prstGeom>
            <a:ln>
              <a:solidFill>
                <a:srgbClr val="1B70A5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>
              <a:cxnSpLocks/>
            </p:cNvCxnSpPr>
            <p:nvPr/>
          </p:nvCxnSpPr>
          <p:spPr>
            <a:xfrm flipV="1">
              <a:off x="12053212" y="1678898"/>
              <a:ext cx="0" cy="1893294"/>
            </a:xfrm>
            <a:prstGeom prst="line">
              <a:avLst/>
            </a:prstGeom>
            <a:ln>
              <a:solidFill>
                <a:srgbClr val="1B70A5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cxnSp>
        <p:nvCxnSpPr>
          <p:cNvPr id="34" name="Прямая соединительная линия 33"/>
          <p:cNvCxnSpPr/>
          <p:nvPr/>
        </p:nvCxnSpPr>
        <p:spPr>
          <a:xfrm>
            <a:off x="0" y="819150"/>
            <a:ext cx="9145588" cy="0"/>
          </a:xfrm>
          <a:prstGeom prst="line">
            <a:avLst/>
          </a:prstGeom>
          <a:ln w="25400">
            <a:solidFill>
              <a:srgbClr val="1B70A5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7" name="Объект 4"/>
          <p:cNvSpPr txBox="1">
            <a:spLocks/>
          </p:cNvSpPr>
          <p:nvPr/>
        </p:nvSpPr>
        <p:spPr>
          <a:xfrm>
            <a:off x="745827" y="225582"/>
            <a:ext cx="1778298" cy="36015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defTabSz="914583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145838"/>
                </a:solidFill>
                <a:latin typeface="+mj-lt"/>
                <a:cs typeface="+mn-cs"/>
              </a:rPr>
              <a:t>ПТП «ГРАНИТ»</a:t>
            </a:r>
          </a:p>
        </p:txBody>
      </p:sp>
      <p:pic>
        <p:nvPicPr>
          <p:cNvPr id="38" name="Picture 2" descr="C:\Users\Федченко\Downloads\Лого тип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75" y="67049"/>
            <a:ext cx="605929" cy="677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Номер слайда 1"/>
          <p:cNvSpPr txBox="1">
            <a:spLocks/>
          </p:cNvSpPr>
          <p:nvPr/>
        </p:nvSpPr>
        <p:spPr>
          <a:xfrm>
            <a:off x="8785193" y="4766414"/>
            <a:ext cx="368634" cy="363785"/>
          </a:xfrm>
          <a:prstGeom prst="rect">
            <a:avLst/>
          </a:prstGeom>
        </p:spPr>
        <p:txBody>
          <a:bodyPr vert="horz" lIns="91458" tIns="45729" rIns="91458" bIns="45729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fld id="{EF5B593B-4CCA-4A40-944F-34041F6D6F3F}" type="slidenum">
              <a:rPr lang="ru-RU" sz="1600" smtClean="0"/>
              <a:pPr marL="0" indent="0">
                <a:buNone/>
                <a:defRPr/>
              </a:pPr>
              <a:t>9</a:t>
            </a:fld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875061945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Тема Office">
  <a:themeElements>
    <a:clrScheme name="Красный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4839</TotalTime>
  <Words>2418</Words>
  <Application>Microsoft Office PowerPoint</Application>
  <PresentationFormat>Произвольный</PresentationFormat>
  <Paragraphs>635</Paragraphs>
  <Slides>26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7" baseType="lpstr">
      <vt:lpstr>Batang</vt:lpstr>
      <vt:lpstr>Aharoni</vt:lpstr>
      <vt:lpstr>Arial</vt:lpstr>
      <vt:lpstr>Arial Unicode MS</vt:lpstr>
      <vt:lpstr>Arimo</vt:lpstr>
      <vt:lpstr>Calibri</vt:lpstr>
      <vt:lpstr>Calibri Light</vt:lpstr>
      <vt:lpstr>FontAwesome</vt:lpstr>
      <vt:lpstr>Trebuchet MS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СОГЛАШЕНИЕ О СОЗДАНИИ ПРОМЫШЛЕННОГО ТЕХНОПАРКА «ГРАНИТ»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Направления НИОКР ООО «Сапфир»</vt:lpstr>
      <vt:lpstr>  НИОКР по созданию оборудования для производства  медицинского и промышленного кислорода ООО «ЗКО»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УК ГРАНИТ ТЕХНОПАРК</dc:creator>
  <cp:lastModifiedBy>Сергей Королев</cp:lastModifiedBy>
  <cp:revision>401</cp:revision>
  <cp:lastPrinted>2021-09-02T13:05:44Z</cp:lastPrinted>
  <dcterms:created xsi:type="dcterms:W3CDTF">2021-08-19T18:40:05Z</dcterms:created>
  <dcterms:modified xsi:type="dcterms:W3CDTF">2022-02-14T17:26:08Z</dcterms:modified>
</cp:coreProperties>
</file>