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70" r:id="rId12"/>
    <p:sldId id="287" r:id="rId13"/>
    <p:sldId id="286" r:id="rId14"/>
    <p:sldId id="272" r:id="rId15"/>
    <p:sldId id="273" r:id="rId16"/>
    <p:sldId id="274" r:id="rId17"/>
    <p:sldId id="278" r:id="rId18"/>
    <p:sldId id="285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56216779435232E-2"/>
          <c:y val="4.6371793986278033E-2"/>
          <c:w val="0.89633097727973887"/>
          <c:h val="0.75762526099310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58912755363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DE-45AE-94ED-408B95C043A4}"/>
                </c:ext>
              </c:extLst>
            </c:dLbl>
            <c:dLbl>
              <c:idx val="1"/>
              <c:layout>
                <c:manualLayout>
                  <c:x val="5.1890986798230725E-3"/>
                  <c:y val="-1.15056658609680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DE-45AE-94ED-408B95C043A4}"/>
                </c:ext>
              </c:extLst>
            </c:dLbl>
            <c:dLbl>
              <c:idx val="2"/>
              <c:layout>
                <c:manualLayout>
                  <c:x val="-3.7739510652488296E-3"/>
                  <c:y val="-1.26782774236488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DE-45AE-94ED-408B95C043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334</c:v>
                </c:pt>
                <c:pt idx="1">
                  <c:v>3458</c:v>
                </c:pt>
                <c:pt idx="2">
                  <c:v>3221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1DE-45AE-94ED-408B95C043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ПКИ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0"/>
              <c:layout>
                <c:manualLayout>
                  <c:x val="4.3750242310389917E-3"/>
                  <c:y val="-7.2469376995897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1DE-45AE-94ED-408B95C043A4}"/>
                </c:ext>
              </c:extLst>
            </c:dLbl>
            <c:dLbl>
              <c:idx val="1"/>
              <c:layout>
                <c:manualLayout>
                  <c:x val="5.7991185339828343E-3"/>
                  <c:y val="8.39207787848255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1DE-45AE-94ED-408B95C043A4}"/>
                </c:ext>
              </c:extLst>
            </c:dLbl>
            <c:dLbl>
              <c:idx val="2"/>
              <c:layout>
                <c:manualLayout>
                  <c:x val="1.9634810784457644E-5"/>
                  <c:y val="4.19603893924135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1DE-45AE-94ED-408B95C04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42</c:v>
                </c:pt>
                <c:pt idx="1">
                  <c:v>472</c:v>
                </c:pt>
                <c:pt idx="2">
                  <c:v>423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1DE-45AE-94ED-408B95C043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ЭКБ</c:v>
                </c:pt>
              </c:strCache>
            </c:strRef>
          </c:tx>
          <c:spPr>
            <a:solidFill>
              <a:srgbClr val="8368A4"/>
            </a:solidFill>
          </c:spPr>
          <c:invertIfNegative val="0"/>
          <c:dLbls>
            <c:dLbl>
              <c:idx val="0"/>
              <c:layout>
                <c:manualLayout>
                  <c:x val="-4.5350008930205481E-3"/>
                  <c:y val="-7.757879822544305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1DE-45AE-94ED-408B95C043A4}"/>
                </c:ext>
              </c:extLst>
            </c:dLbl>
            <c:dLbl>
              <c:idx val="1"/>
              <c:layout>
                <c:manualLayout>
                  <c:x val="-8.2839054566993006E-4"/>
                  <c:y val="1.2664329787723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1DE-45AE-94ED-408B95C043A4}"/>
                </c:ext>
              </c:extLst>
            </c:dLbl>
            <c:dLbl>
              <c:idx val="2"/>
              <c:layout>
                <c:manualLayout>
                  <c:x val="4.0953004998171404E-3"/>
                  <c:y val="-3.83552393963669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1DE-45AE-94ED-408B95C043A4}"/>
                </c:ext>
              </c:extLst>
            </c:dLbl>
            <c:dLbl>
              <c:idx val="3"/>
              <c:layout>
                <c:manualLayout>
                  <c:x val="1.3591113946092054E-2"/>
                  <c:y val="1.26117772005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DE-45AE-94ED-408B95C043A4}"/>
                </c:ext>
              </c:extLst>
            </c:dLbl>
            <c:dLbl>
              <c:idx val="4"/>
              <c:layout>
                <c:manualLayout>
                  <c:x val="2.40500240500240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DE-45AE-94ED-408B95C043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31</c:v>
                </c:pt>
                <c:pt idx="1">
                  <c:v>2416</c:v>
                </c:pt>
                <c:pt idx="2">
                  <c:v>1908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1DE-45AE-94ED-408B95C043A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∑ дефекты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678550340484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1DE-45AE-94ED-408B95C043A4}"/>
                </c:ext>
              </c:extLst>
            </c:dLbl>
            <c:dLbl>
              <c:idx val="1"/>
              <c:layout>
                <c:manualLayout>
                  <c:x val="-1.39727252403309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1DE-45AE-94ED-408B95C043A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407</c:v>
                </c:pt>
                <c:pt idx="1">
                  <c:v>6368</c:v>
                </c:pt>
                <c:pt idx="2">
                  <c:v>5591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1DE-45AE-94ED-408B95C04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083136"/>
        <c:axId val="141114688"/>
      </c:barChart>
      <c:catAx>
        <c:axId val="23708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3785810069486775"/>
              <c:y val="0.80693764472678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1114688"/>
        <c:crosses val="autoZero"/>
        <c:auto val="1"/>
        <c:lblAlgn val="ctr"/>
        <c:lblOffset val="100"/>
        <c:noMultiLvlLbl val="0"/>
      </c:catAx>
      <c:valAx>
        <c:axId val="141114688"/>
        <c:scaling>
          <c:orientation val="minMax"/>
        </c:scaling>
        <c:delete val="1"/>
        <c:axPos val="l"/>
        <c:majorGridlines>
          <c:spPr>
            <a:ln w="3175">
              <a:solidFill>
                <a:sysClr val="windowText" lastClr="000000">
                  <a:lumMod val="50000"/>
                  <a:lumOff val="50000"/>
                  <a:alpha val="2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8.822543402342041E-2"/>
              <c:y val="0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237083136"/>
        <c:crosses val="autoZero"/>
        <c:crossBetween val="between"/>
      </c:valAx>
      <c:spPr>
        <a:solidFill>
          <a:srgbClr val="FFFFFF"/>
        </a:solidFill>
      </c:spPr>
    </c:plotArea>
    <c:legend>
      <c:legendPos val="r"/>
      <c:layout>
        <c:manualLayout>
          <c:xMode val="edge"/>
          <c:yMode val="edge"/>
          <c:x val="2.8831960419550998E-2"/>
          <c:y val="0.88871242873296963"/>
          <c:w val="0.95457962844866795"/>
          <c:h val="0.10902278336877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74987098301123E-2"/>
          <c:y val="7.02201518996039E-2"/>
          <c:w val="0.88624370834319499"/>
          <c:h val="0.717135069995717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5124672495920336"/>
                  <c:y val="-5.761018228885772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'ОБЩ ИЗД'!$C$2:$C$48</c:f>
              <c:numCache>
                <c:formatCode>0</c:formatCode>
                <c:ptCount val="47"/>
                <c:pt idx="0">
                  <c:v>11</c:v>
                </c:pt>
                <c:pt idx="1">
                  <c:v>11.9</c:v>
                </c:pt>
                <c:pt idx="2">
                  <c:v>15.3</c:v>
                </c:pt>
                <c:pt idx="3">
                  <c:v>15.3</c:v>
                </c:pt>
                <c:pt idx="4">
                  <c:v>17</c:v>
                </c:pt>
                <c:pt idx="5">
                  <c:v>17</c:v>
                </c:pt>
                <c:pt idx="6">
                  <c:v>17</c:v>
                </c:pt>
                <c:pt idx="7">
                  <c:v>17.850000000000001</c:v>
                </c:pt>
                <c:pt idx="8">
                  <c:v>21.25</c:v>
                </c:pt>
                <c:pt idx="9">
                  <c:v>26.35</c:v>
                </c:pt>
                <c:pt idx="10">
                  <c:v>31</c:v>
                </c:pt>
                <c:pt idx="11">
                  <c:v>31.45</c:v>
                </c:pt>
                <c:pt idx="12">
                  <c:v>32</c:v>
                </c:pt>
                <c:pt idx="13">
                  <c:v>37</c:v>
                </c:pt>
                <c:pt idx="14">
                  <c:v>35.700000000000003</c:v>
                </c:pt>
                <c:pt idx="15">
                  <c:v>38.25</c:v>
                </c:pt>
                <c:pt idx="16">
                  <c:v>38.25</c:v>
                </c:pt>
                <c:pt idx="17">
                  <c:v>38.25</c:v>
                </c:pt>
                <c:pt idx="18">
                  <c:v>39.1</c:v>
                </c:pt>
                <c:pt idx="19">
                  <c:v>39.1</c:v>
                </c:pt>
                <c:pt idx="20">
                  <c:v>40.799999999999997</c:v>
                </c:pt>
                <c:pt idx="21">
                  <c:v>44.2</c:v>
                </c:pt>
                <c:pt idx="22">
                  <c:v>48</c:v>
                </c:pt>
                <c:pt idx="23">
                  <c:v>48.45</c:v>
                </c:pt>
                <c:pt idx="24">
                  <c:v>50.150000000000006</c:v>
                </c:pt>
                <c:pt idx="25">
                  <c:v>55.25</c:v>
                </c:pt>
                <c:pt idx="26">
                  <c:v>57.3</c:v>
                </c:pt>
                <c:pt idx="27">
                  <c:v>14</c:v>
                </c:pt>
                <c:pt idx="28">
                  <c:v>73.099999999999994</c:v>
                </c:pt>
                <c:pt idx="29">
                  <c:v>73.099999999999994</c:v>
                </c:pt>
                <c:pt idx="30">
                  <c:v>74.800000000000011</c:v>
                </c:pt>
                <c:pt idx="31">
                  <c:v>79.900000000000006</c:v>
                </c:pt>
                <c:pt idx="32">
                  <c:v>81.099999999999994</c:v>
                </c:pt>
                <c:pt idx="33">
                  <c:v>82.45</c:v>
                </c:pt>
                <c:pt idx="34">
                  <c:v>82.45</c:v>
                </c:pt>
                <c:pt idx="35">
                  <c:v>83.300000000000011</c:v>
                </c:pt>
                <c:pt idx="36">
                  <c:v>92.649999999999991</c:v>
                </c:pt>
                <c:pt idx="37">
                  <c:v>94.75</c:v>
                </c:pt>
                <c:pt idx="38">
                  <c:v>97.6</c:v>
                </c:pt>
                <c:pt idx="39">
                  <c:v>100.05000000000001</c:v>
                </c:pt>
                <c:pt idx="40">
                  <c:v>100.7</c:v>
                </c:pt>
                <c:pt idx="41">
                  <c:v>102.85</c:v>
                </c:pt>
                <c:pt idx="42">
                  <c:v>104.55</c:v>
                </c:pt>
                <c:pt idx="43">
                  <c:v>107.05</c:v>
                </c:pt>
                <c:pt idx="44">
                  <c:v>112.25</c:v>
                </c:pt>
                <c:pt idx="45">
                  <c:v>143.85</c:v>
                </c:pt>
                <c:pt idx="46">
                  <c:v>153.5</c:v>
                </c:pt>
              </c:numCache>
            </c:numRef>
          </c:xVal>
          <c:yVal>
            <c:numRef>
              <c:f>'ОБЩ ИЗД'!$D$2:$D$48</c:f>
              <c:numCache>
                <c:formatCode>0</c:formatCode>
                <c:ptCount val="47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4</c:v>
                </c:pt>
                <c:pt idx="5">
                  <c:v>13</c:v>
                </c:pt>
                <c:pt idx="6">
                  <c:v>14</c:v>
                </c:pt>
                <c:pt idx="7">
                  <c:v>14</c:v>
                </c:pt>
                <c:pt idx="8">
                  <c:v>9</c:v>
                </c:pt>
                <c:pt idx="9">
                  <c:v>15</c:v>
                </c:pt>
                <c:pt idx="10">
                  <c:v>13</c:v>
                </c:pt>
                <c:pt idx="11">
                  <c:v>16</c:v>
                </c:pt>
                <c:pt idx="12">
                  <c:v>12</c:v>
                </c:pt>
                <c:pt idx="13">
                  <c:v>18</c:v>
                </c:pt>
                <c:pt idx="14">
                  <c:v>18</c:v>
                </c:pt>
                <c:pt idx="15">
                  <c:v>9</c:v>
                </c:pt>
                <c:pt idx="16">
                  <c:v>10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24</c:v>
                </c:pt>
                <c:pt idx="21">
                  <c:v>19</c:v>
                </c:pt>
                <c:pt idx="22">
                  <c:v>20</c:v>
                </c:pt>
                <c:pt idx="23">
                  <c:v>11</c:v>
                </c:pt>
                <c:pt idx="24">
                  <c:v>17</c:v>
                </c:pt>
                <c:pt idx="25">
                  <c:v>14</c:v>
                </c:pt>
                <c:pt idx="26">
                  <c:v>32</c:v>
                </c:pt>
                <c:pt idx="27">
                  <c:v>2</c:v>
                </c:pt>
                <c:pt idx="28">
                  <c:v>17</c:v>
                </c:pt>
                <c:pt idx="29">
                  <c:v>22</c:v>
                </c:pt>
                <c:pt idx="30">
                  <c:v>26</c:v>
                </c:pt>
                <c:pt idx="31">
                  <c:v>31</c:v>
                </c:pt>
                <c:pt idx="32">
                  <c:v>23</c:v>
                </c:pt>
                <c:pt idx="33">
                  <c:v>31</c:v>
                </c:pt>
                <c:pt idx="34">
                  <c:v>31</c:v>
                </c:pt>
                <c:pt idx="35">
                  <c:v>19</c:v>
                </c:pt>
                <c:pt idx="36">
                  <c:v>27</c:v>
                </c:pt>
                <c:pt idx="37">
                  <c:v>25</c:v>
                </c:pt>
                <c:pt idx="38">
                  <c:v>32</c:v>
                </c:pt>
                <c:pt idx="39">
                  <c:v>40</c:v>
                </c:pt>
                <c:pt idx="40">
                  <c:v>27</c:v>
                </c:pt>
                <c:pt idx="41">
                  <c:v>28</c:v>
                </c:pt>
                <c:pt idx="42">
                  <c:v>29</c:v>
                </c:pt>
                <c:pt idx="43">
                  <c:v>43</c:v>
                </c:pt>
                <c:pt idx="44">
                  <c:v>36</c:v>
                </c:pt>
                <c:pt idx="45">
                  <c:v>46</c:v>
                </c:pt>
                <c:pt idx="46">
                  <c:v>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74-7E48-9CAE-66566A504B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0371392"/>
        <c:axId val="240371968"/>
      </c:scatterChart>
      <c:valAx>
        <c:axId val="240371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000" b="1"/>
                  <a:t>ДЕФЕКТЫ</a:t>
                </a:r>
              </a:p>
            </c:rich>
          </c:tx>
          <c:layout>
            <c:manualLayout>
              <c:xMode val="edge"/>
              <c:yMode val="edge"/>
              <c:x val="0.44001130759615542"/>
              <c:y val="0.839564072793144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371968"/>
        <c:crosses val="autoZero"/>
        <c:crossBetween val="midCat"/>
      </c:valAx>
      <c:valAx>
        <c:axId val="24037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="1" i="0"/>
                  <a:t>НТД</a:t>
                </a:r>
              </a:p>
            </c:rich>
          </c:tx>
          <c:layout>
            <c:manualLayout>
              <c:xMode val="edge"/>
              <c:yMode val="edge"/>
              <c:x val="1.7473515571248256E-2"/>
              <c:y val="0.407873894020261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371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58198193032312E-2"/>
          <c:y val="5.5988325123036975E-2"/>
          <c:w val="0.92611551225491084"/>
          <c:h val="0.4563682013191844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A3-4F5B-B309-766F47FFC90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A3-4F5B-B309-766F47FFC90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A3-4F5B-B309-766F47FFC90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A3-4F5B-B309-766F47FFC90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FA3-4F5B-B309-766F47FFC90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FA3-4F5B-B309-766F47FFC902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FA3-4F5B-B309-766F47FFC902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FA3-4F5B-B309-766F47FFC902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FA3-4F5B-B309-766F47FFC902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FA3-4F5B-B309-766F47FFC902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FA3-4F5B-B309-766F47FFC902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FA3-4F5B-B309-766F47FFC902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FA3-4F5B-B309-766F47FFC902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FA3-4F5B-B309-766F47FFC902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FA3-4F5B-B309-766F47FFC902}"/>
              </c:ext>
            </c:extLst>
          </c:dPt>
          <c:cat>
            <c:strRef>
              <c:f>'Пр+Экспл'!$H$1:$H$30</c:f>
              <c:strCache>
                <c:ptCount val="30"/>
                <c:pt idx="0">
                  <c:v>блок ФПП</c:v>
                </c:pt>
                <c:pt idx="1">
                  <c:v>плата ФПП 201</c:v>
                </c:pt>
                <c:pt idx="2">
                  <c:v>плата ФПП213</c:v>
                </c:pt>
                <c:pt idx="3">
                  <c:v>плата ФПП 211Б</c:v>
                </c:pt>
                <c:pt idx="4">
                  <c:v>ячейка ФПС 301МЕ     </c:v>
                </c:pt>
                <c:pt idx="5">
                  <c:v>ячейка ФПС201МЕ</c:v>
                </c:pt>
                <c:pt idx="6">
                  <c:v>плата ФПП205</c:v>
                </c:pt>
                <c:pt idx="7">
                  <c:v>плата ФПП 302МБЕ</c:v>
                </c:pt>
                <c:pt idx="8">
                  <c:v>изделие 5Г25</c:v>
                </c:pt>
                <c:pt idx="9">
                  <c:v>блок ФПАМ</c:v>
                </c:pt>
                <c:pt idx="10">
                  <c:v>плата ФПП209</c:v>
                </c:pt>
                <c:pt idx="11">
                  <c:v>плата ФПП208</c:v>
                </c:pt>
                <c:pt idx="12">
                  <c:v>плата ФПП-101-1 </c:v>
                </c:pt>
                <c:pt idx="13">
                  <c:v>плата ФПП 211Б</c:v>
                </c:pt>
                <c:pt idx="14">
                  <c:v>плата ФПП </c:v>
                </c:pt>
                <c:pt idx="15">
                  <c:v>линейка ФПП22Т </c:v>
                </c:pt>
                <c:pt idx="16">
                  <c:v>плата ФПП 307М </c:v>
                </c:pt>
                <c:pt idx="17">
                  <c:v>плата ФПП207</c:v>
                </c:pt>
                <c:pt idx="18">
                  <c:v>2.000.023-07</c:v>
                </c:pt>
                <c:pt idx="19">
                  <c:v>блок ФПС МБ</c:v>
                </c:pt>
                <c:pt idx="20">
                  <c:v>ячейка ФПС 401М</c:v>
                </c:pt>
                <c:pt idx="21">
                  <c:v>ячейка ФПС401МЕ</c:v>
                </c:pt>
                <c:pt idx="22">
                  <c:v>блок ФПУ, «Сборка»</c:v>
                </c:pt>
                <c:pt idx="23">
                  <c:v>ЫК2.360.008-03 Блок ФПГМ</c:v>
                </c:pt>
                <c:pt idx="24">
                  <c:v>ЫК2.007.001-06</c:v>
                </c:pt>
                <c:pt idx="25">
                  <c:v>блок ФПШМА</c:v>
                </c:pt>
                <c:pt idx="26">
                  <c:v>ЫК2.003.070-03</c:v>
                </c:pt>
                <c:pt idx="27">
                  <c:v>блок ФПП МБЕ</c:v>
                </c:pt>
                <c:pt idx="28">
                  <c:v>блок ФППМБ</c:v>
                </c:pt>
                <c:pt idx="29">
                  <c:v>плата ФПП МБ</c:v>
                </c:pt>
              </c:strCache>
            </c:strRef>
          </c:cat>
          <c:val>
            <c:numRef>
              <c:f>'Пр+Экспл'!$I$1:$I$30</c:f>
              <c:numCache>
                <c:formatCode>General</c:formatCode>
                <c:ptCount val="30"/>
                <c:pt idx="0">
                  <c:v>16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5FA3-4F5B-B309-766F47FFC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01280"/>
        <c:axId val="240376576"/>
      </c:barChart>
      <c:lineChart>
        <c:grouping val="standard"/>
        <c:varyColors val="0"/>
        <c:ser>
          <c:idx val="2"/>
          <c:order val="1"/>
          <c:marker>
            <c:symbol val="none"/>
          </c:marker>
          <c:cat>
            <c:strRef>
              <c:f>'Пр+Экспл'!$H$1:$H$30</c:f>
              <c:strCache>
                <c:ptCount val="30"/>
                <c:pt idx="0">
                  <c:v>блок ФПП</c:v>
                </c:pt>
                <c:pt idx="1">
                  <c:v>плата ФПП 201</c:v>
                </c:pt>
                <c:pt idx="2">
                  <c:v>плата ФПП213</c:v>
                </c:pt>
                <c:pt idx="3">
                  <c:v>плата ФПП 211Б</c:v>
                </c:pt>
                <c:pt idx="4">
                  <c:v>ячейка ФПС 301МЕ     </c:v>
                </c:pt>
                <c:pt idx="5">
                  <c:v>ячейка ФПС201МЕ</c:v>
                </c:pt>
                <c:pt idx="6">
                  <c:v>плата ФПП205</c:v>
                </c:pt>
                <c:pt idx="7">
                  <c:v>плата ФПП 302МБЕ</c:v>
                </c:pt>
                <c:pt idx="8">
                  <c:v>изделие 5Г25</c:v>
                </c:pt>
                <c:pt idx="9">
                  <c:v>блок ФПАМ</c:v>
                </c:pt>
                <c:pt idx="10">
                  <c:v>плата ФПП209</c:v>
                </c:pt>
                <c:pt idx="11">
                  <c:v>плата ФПП208</c:v>
                </c:pt>
                <c:pt idx="12">
                  <c:v>плата ФПП-101-1 </c:v>
                </c:pt>
                <c:pt idx="13">
                  <c:v>плата ФПП 211Б</c:v>
                </c:pt>
                <c:pt idx="14">
                  <c:v>плата ФПП </c:v>
                </c:pt>
                <c:pt idx="15">
                  <c:v>линейка ФПП22Т </c:v>
                </c:pt>
                <c:pt idx="16">
                  <c:v>плата ФПП 307М </c:v>
                </c:pt>
                <c:pt idx="17">
                  <c:v>плата ФПП207</c:v>
                </c:pt>
                <c:pt idx="18">
                  <c:v>2.000.023-07</c:v>
                </c:pt>
                <c:pt idx="19">
                  <c:v>блок ФПС МБ</c:v>
                </c:pt>
                <c:pt idx="20">
                  <c:v>ячейка ФПС 401М</c:v>
                </c:pt>
                <c:pt idx="21">
                  <c:v>ячейка ФПС401МЕ</c:v>
                </c:pt>
                <c:pt idx="22">
                  <c:v>блок ФПУ, «Сборка»</c:v>
                </c:pt>
                <c:pt idx="23">
                  <c:v>ЫК2.360.008-03 Блок ФПГМ</c:v>
                </c:pt>
                <c:pt idx="24">
                  <c:v>ЫК2.007.001-06</c:v>
                </c:pt>
                <c:pt idx="25">
                  <c:v>блок ФПШМА</c:v>
                </c:pt>
                <c:pt idx="26">
                  <c:v>ЫК2.003.070-03</c:v>
                </c:pt>
                <c:pt idx="27">
                  <c:v>блок ФПП МБЕ</c:v>
                </c:pt>
                <c:pt idx="28">
                  <c:v>блок ФППМБ</c:v>
                </c:pt>
                <c:pt idx="29">
                  <c:v>плата ФПП МБ</c:v>
                </c:pt>
              </c:strCache>
            </c:strRef>
          </c:cat>
          <c:val>
            <c:numRef>
              <c:f>'Пр+Экспл'!$K$1:$K$30</c:f>
              <c:numCache>
                <c:formatCode>General</c:formatCode>
                <c:ptCount val="30"/>
                <c:pt idx="0">
                  <c:v>0.21333333333333335</c:v>
                </c:pt>
                <c:pt idx="1">
                  <c:v>0.3066666666666667</c:v>
                </c:pt>
                <c:pt idx="2">
                  <c:v>0.37333333333333335</c:v>
                </c:pt>
                <c:pt idx="3">
                  <c:v>0.44</c:v>
                </c:pt>
                <c:pt idx="4">
                  <c:v>0.50666666666666671</c:v>
                </c:pt>
                <c:pt idx="5">
                  <c:v>0.57333333333333336</c:v>
                </c:pt>
                <c:pt idx="6">
                  <c:v>0.62666666666666671</c:v>
                </c:pt>
                <c:pt idx="7">
                  <c:v>0.65333333333333332</c:v>
                </c:pt>
                <c:pt idx="8">
                  <c:v>0.67999999999999994</c:v>
                </c:pt>
                <c:pt idx="9">
                  <c:v>0.70666666666666655</c:v>
                </c:pt>
                <c:pt idx="10">
                  <c:v>0.73333333333333317</c:v>
                </c:pt>
                <c:pt idx="11">
                  <c:v>0.75999999999999979</c:v>
                </c:pt>
                <c:pt idx="12">
                  <c:v>0.7733333333333331</c:v>
                </c:pt>
                <c:pt idx="13">
                  <c:v>0.7866666666666664</c:v>
                </c:pt>
                <c:pt idx="14">
                  <c:v>0.79999999999999971</c:v>
                </c:pt>
                <c:pt idx="15">
                  <c:v>0.81333333333333302</c:v>
                </c:pt>
                <c:pt idx="16">
                  <c:v>0.82666666666666633</c:v>
                </c:pt>
                <c:pt idx="17">
                  <c:v>0.83999999999999964</c:v>
                </c:pt>
                <c:pt idx="18">
                  <c:v>0.85333333333333294</c:v>
                </c:pt>
                <c:pt idx="19">
                  <c:v>0.86666666666666625</c:v>
                </c:pt>
                <c:pt idx="20">
                  <c:v>0.87999999999999956</c:v>
                </c:pt>
                <c:pt idx="21">
                  <c:v>0.89333333333333287</c:v>
                </c:pt>
                <c:pt idx="22">
                  <c:v>0.90666666666666618</c:v>
                </c:pt>
                <c:pt idx="23">
                  <c:v>0.91999999999999948</c:v>
                </c:pt>
                <c:pt idx="24">
                  <c:v>0.93333333333333279</c:v>
                </c:pt>
                <c:pt idx="25">
                  <c:v>0.9466666666666661</c:v>
                </c:pt>
                <c:pt idx="26">
                  <c:v>0.95999999999999941</c:v>
                </c:pt>
                <c:pt idx="27">
                  <c:v>0.97333333333333272</c:v>
                </c:pt>
                <c:pt idx="28">
                  <c:v>0.98666666666666603</c:v>
                </c:pt>
                <c:pt idx="29">
                  <c:v>0.99999999999999933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5FA3-4F5B-B309-766F47FFC902}"/>
            </c:ext>
          </c:extLst>
        </c:ser>
        <c:ser>
          <c:idx val="3"/>
          <c:order val="2"/>
          <c:marker>
            <c:symbol val="none"/>
          </c:marker>
          <c:cat>
            <c:strRef>
              <c:f>'Пр+Экспл'!$H$1:$H$30</c:f>
              <c:strCache>
                <c:ptCount val="30"/>
                <c:pt idx="0">
                  <c:v>блок ФПП</c:v>
                </c:pt>
                <c:pt idx="1">
                  <c:v>плата ФПП 201</c:v>
                </c:pt>
                <c:pt idx="2">
                  <c:v>плата ФПП213</c:v>
                </c:pt>
                <c:pt idx="3">
                  <c:v>плата ФПП 211Б</c:v>
                </c:pt>
                <c:pt idx="4">
                  <c:v>ячейка ФПС 301МЕ     </c:v>
                </c:pt>
                <c:pt idx="5">
                  <c:v>ячейка ФПС201МЕ</c:v>
                </c:pt>
                <c:pt idx="6">
                  <c:v>плата ФПП205</c:v>
                </c:pt>
                <c:pt idx="7">
                  <c:v>плата ФПП 302МБЕ</c:v>
                </c:pt>
                <c:pt idx="8">
                  <c:v>изделие 5Г25</c:v>
                </c:pt>
                <c:pt idx="9">
                  <c:v>блок ФПАМ</c:v>
                </c:pt>
                <c:pt idx="10">
                  <c:v>плата ФПП209</c:v>
                </c:pt>
                <c:pt idx="11">
                  <c:v>плата ФПП208</c:v>
                </c:pt>
                <c:pt idx="12">
                  <c:v>плата ФПП-101-1 </c:v>
                </c:pt>
                <c:pt idx="13">
                  <c:v>плата ФПП 211Б</c:v>
                </c:pt>
                <c:pt idx="14">
                  <c:v>плата ФПП </c:v>
                </c:pt>
                <c:pt idx="15">
                  <c:v>линейка ФПП22Т </c:v>
                </c:pt>
                <c:pt idx="16">
                  <c:v>плата ФПП 307М </c:v>
                </c:pt>
                <c:pt idx="17">
                  <c:v>плата ФПП207</c:v>
                </c:pt>
                <c:pt idx="18">
                  <c:v>2.000.023-07</c:v>
                </c:pt>
                <c:pt idx="19">
                  <c:v>блок ФПС МБ</c:v>
                </c:pt>
                <c:pt idx="20">
                  <c:v>ячейка ФПС 401М</c:v>
                </c:pt>
                <c:pt idx="21">
                  <c:v>ячейка ФПС401МЕ</c:v>
                </c:pt>
                <c:pt idx="22">
                  <c:v>блок ФПУ, «Сборка»</c:v>
                </c:pt>
                <c:pt idx="23">
                  <c:v>ЫК2.360.008-03 Блок ФПГМ</c:v>
                </c:pt>
                <c:pt idx="24">
                  <c:v>ЫК2.007.001-06</c:v>
                </c:pt>
                <c:pt idx="25">
                  <c:v>блок ФПШМА</c:v>
                </c:pt>
                <c:pt idx="26">
                  <c:v>ЫК2.003.070-03</c:v>
                </c:pt>
                <c:pt idx="27">
                  <c:v>блок ФПП МБЕ</c:v>
                </c:pt>
                <c:pt idx="28">
                  <c:v>блок ФППМБ</c:v>
                </c:pt>
                <c:pt idx="29">
                  <c:v>плата ФПП МБ</c:v>
                </c:pt>
              </c:strCache>
            </c:strRef>
          </c:cat>
          <c:val>
            <c:numRef>
              <c:f>'Пр+Экспл'!$L$1:$L$30</c:f>
              <c:numCache>
                <c:formatCode>General</c:formatCode>
                <c:ptCount val="30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5FA3-4F5B-B309-766F47FFC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802816"/>
        <c:axId val="240377152"/>
      </c:lineChart>
      <c:catAx>
        <c:axId val="240801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ДСЕ</a:t>
                </a:r>
              </a:p>
            </c:rich>
          </c:tx>
          <c:layout>
            <c:manualLayout>
              <c:xMode val="edge"/>
              <c:yMode val="edge"/>
              <c:x val="0.96178531200419504"/>
              <c:y val="0.5361591220850480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  <a:tailEnd type="stealth" w="lg" len="lg"/>
          </a:ln>
        </c:spPr>
        <c:txPr>
          <a:bodyPr rot="-5400000" vert="horz"/>
          <a:lstStyle/>
          <a:p>
            <a:pPr>
              <a:defRPr sz="800"/>
            </a:pPr>
            <a:endParaRPr lang="ru-RU"/>
          </a:p>
        </c:txPr>
        <c:crossAx val="240376576"/>
        <c:crosses val="autoZero"/>
        <c:auto val="1"/>
        <c:lblAlgn val="ctr"/>
        <c:lblOffset val="100"/>
        <c:noMultiLvlLbl val="0"/>
      </c:catAx>
      <c:valAx>
        <c:axId val="2403765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00"/>
                </a:pPr>
                <a:r>
                  <a:rPr lang="ru-RU" sz="1000"/>
                  <a:t>Кол-во </a:t>
                </a:r>
              </a:p>
              <a:p>
                <a:pPr>
                  <a:defRPr sz="1000"/>
                </a:pPr>
                <a:r>
                  <a:rPr lang="ru-RU" sz="1000"/>
                  <a:t>дефектов</a:t>
                </a:r>
              </a:p>
            </c:rich>
          </c:tx>
          <c:layout>
            <c:manualLayout>
              <c:xMode val="edge"/>
              <c:yMode val="edge"/>
              <c:x val="5.1946354027043583E-2"/>
              <c:y val="2.572745738453516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  <a:tailEnd type="stealth" w="lg" len="lg"/>
          </a:ln>
        </c:spPr>
        <c:crossAx val="240801280"/>
        <c:crosses val="autoZero"/>
        <c:crossBetween val="between"/>
      </c:valAx>
      <c:valAx>
        <c:axId val="2403771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  <a:tailEnd type="stealth" w="lg" len="lg"/>
          </a:ln>
        </c:spPr>
        <c:crossAx val="240802816"/>
        <c:crosses val="max"/>
        <c:crossBetween val="between"/>
      </c:valAx>
      <c:catAx>
        <c:axId val="240802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0377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  <a:ln>
      <a:noFill/>
      <a:prstDash val="solid"/>
    </a:ln>
  </c:spPr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9898895642419661E-2"/>
          <c:y val="7.2504139106494933E-2"/>
          <c:w val="0.93880585848884179"/>
          <c:h val="0.51984056891537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ИИ КД</c:v>
                </c:pt>
              </c:strCache>
            </c:strRef>
          </c:tx>
          <c:invertIfNegative val="0"/>
          <c:cat>
            <c:strRef>
              <c:f>Лист3!$A$2:$A$31</c:f>
              <c:strCache>
                <c:ptCount val="30"/>
                <c:pt idx="0">
                  <c:v>блок ФПП</c:v>
                </c:pt>
                <c:pt idx="1">
                  <c:v>плата ФПП 201</c:v>
                </c:pt>
                <c:pt idx="2">
                  <c:v>плата ФПП213</c:v>
                </c:pt>
                <c:pt idx="3">
                  <c:v>плата ФПП 211Б</c:v>
                </c:pt>
                <c:pt idx="4">
                  <c:v>ячейка ФПС 301МЕ     </c:v>
                </c:pt>
                <c:pt idx="5">
                  <c:v>ячейка ФПС201МЕ</c:v>
                </c:pt>
                <c:pt idx="6">
                  <c:v>плата ФПП205</c:v>
                </c:pt>
                <c:pt idx="7">
                  <c:v>плата ФПП 302МБЕ</c:v>
                </c:pt>
                <c:pt idx="8">
                  <c:v>изделие 5Г25</c:v>
                </c:pt>
                <c:pt idx="9">
                  <c:v>блок ФПАМ</c:v>
                </c:pt>
                <c:pt idx="10">
                  <c:v>плата ФПП209</c:v>
                </c:pt>
                <c:pt idx="11">
                  <c:v>плата ФПП208</c:v>
                </c:pt>
                <c:pt idx="12">
                  <c:v>плата ФПП-101-1 </c:v>
                </c:pt>
                <c:pt idx="13">
                  <c:v>плата ФПП 211Б</c:v>
                </c:pt>
                <c:pt idx="14">
                  <c:v>плата ФПП </c:v>
                </c:pt>
                <c:pt idx="15">
                  <c:v>линейка ФПП22Т </c:v>
                </c:pt>
                <c:pt idx="16">
                  <c:v>плата ФПП 307М </c:v>
                </c:pt>
                <c:pt idx="17">
                  <c:v>плата ФПП207</c:v>
                </c:pt>
                <c:pt idx="18">
                  <c:v>2.000.023-07</c:v>
                </c:pt>
                <c:pt idx="19">
                  <c:v>блок ФПС МБ</c:v>
                </c:pt>
                <c:pt idx="20">
                  <c:v>ячейка ФПС 401М</c:v>
                </c:pt>
                <c:pt idx="21">
                  <c:v>ячейка ФПС401МЕ</c:v>
                </c:pt>
                <c:pt idx="22">
                  <c:v>блок ФПУ, «Сборка»</c:v>
                </c:pt>
                <c:pt idx="23">
                  <c:v>ЫК2.360.008-03 Блок ФПГМ</c:v>
                </c:pt>
                <c:pt idx="24">
                  <c:v>ЫК2.007.001-06</c:v>
                </c:pt>
                <c:pt idx="25">
                  <c:v>блок ФПШМА</c:v>
                </c:pt>
                <c:pt idx="26">
                  <c:v>ЫК2.003.070-03</c:v>
                </c:pt>
                <c:pt idx="27">
                  <c:v>блок ФПП МБЕ</c:v>
                </c:pt>
                <c:pt idx="28">
                  <c:v>блок ФППМБ</c:v>
                </c:pt>
                <c:pt idx="29">
                  <c:v>плата ФПП МБ</c:v>
                </c:pt>
              </c:strCache>
            </c:strRef>
          </c:cat>
          <c:val>
            <c:numRef>
              <c:f>Лист3!$B$2:$B$31</c:f>
              <c:numCache>
                <c:formatCode>General</c:formatCode>
                <c:ptCount val="30"/>
                <c:pt idx="1">
                  <c:v>1</c:v>
                </c:pt>
                <c:pt idx="3">
                  <c:v>1</c:v>
                </c:pt>
                <c:pt idx="4">
                  <c:v>2</c:v>
                </c:pt>
                <c:pt idx="8">
                  <c:v>3</c:v>
                </c:pt>
                <c:pt idx="13">
                  <c:v>3</c:v>
                </c:pt>
                <c:pt idx="19">
                  <c:v>9</c:v>
                </c:pt>
                <c:pt idx="20">
                  <c:v>6</c:v>
                </c:pt>
                <c:pt idx="24">
                  <c:v>9</c:v>
                </c:pt>
                <c:pt idx="26">
                  <c:v>7</c:v>
                </c:pt>
                <c:pt idx="2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E1-4E77-A171-81C0B36829BE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ИИ ТД</c:v>
                </c:pt>
              </c:strCache>
            </c:strRef>
          </c:tx>
          <c:invertIfNegative val="0"/>
          <c:cat>
            <c:strRef>
              <c:f>Лист3!$A$2:$A$31</c:f>
              <c:strCache>
                <c:ptCount val="30"/>
                <c:pt idx="0">
                  <c:v>блок ФПП</c:v>
                </c:pt>
                <c:pt idx="1">
                  <c:v>плата ФПП 201</c:v>
                </c:pt>
                <c:pt idx="2">
                  <c:v>плата ФПП213</c:v>
                </c:pt>
                <c:pt idx="3">
                  <c:v>плата ФПП 211Б</c:v>
                </c:pt>
                <c:pt idx="4">
                  <c:v>ячейка ФПС 301МЕ     </c:v>
                </c:pt>
                <c:pt idx="5">
                  <c:v>ячейка ФПС201МЕ</c:v>
                </c:pt>
                <c:pt idx="6">
                  <c:v>плата ФПП205</c:v>
                </c:pt>
                <c:pt idx="7">
                  <c:v>плата ФПП 302МБЕ</c:v>
                </c:pt>
                <c:pt idx="8">
                  <c:v>изделие 5Г25</c:v>
                </c:pt>
                <c:pt idx="9">
                  <c:v>блок ФПАМ</c:v>
                </c:pt>
                <c:pt idx="10">
                  <c:v>плата ФПП209</c:v>
                </c:pt>
                <c:pt idx="11">
                  <c:v>плата ФПП208</c:v>
                </c:pt>
                <c:pt idx="12">
                  <c:v>плата ФПП-101-1 </c:v>
                </c:pt>
                <c:pt idx="13">
                  <c:v>плата ФПП 211Б</c:v>
                </c:pt>
                <c:pt idx="14">
                  <c:v>плата ФПП </c:v>
                </c:pt>
                <c:pt idx="15">
                  <c:v>линейка ФПП22Т </c:v>
                </c:pt>
                <c:pt idx="16">
                  <c:v>плата ФПП 307М </c:v>
                </c:pt>
                <c:pt idx="17">
                  <c:v>плата ФПП207</c:v>
                </c:pt>
                <c:pt idx="18">
                  <c:v>2.000.023-07</c:v>
                </c:pt>
                <c:pt idx="19">
                  <c:v>блок ФПС МБ</c:v>
                </c:pt>
                <c:pt idx="20">
                  <c:v>ячейка ФПС 401М</c:v>
                </c:pt>
                <c:pt idx="21">
                  <c:v>ячейка ФПС401МЕ</c:v>
                </c:pt>
                <c:pt idx="22">
                  <c:v>блок ФПУ, «Сборка»</c:v>
                </c:pt>
                <c:pt idx="23">
                  <c:v>ЫК2.360.008-03 Блок ФПГМ</c:v>
                </c:pt>
                <c:pt idx="24">
                  <c:v>ЫК2.007.001-06</c:v>
                </c:pt>
                <c:pt idx="25">
                  <c:v>блок ФПШМА</c:v>
                </c:pt>
                <c:pt idx="26">
                  <c:v>ЫК2.003.070-03</c:v>
                </c:pt>
                <c:pt idx="27">
                  <c:v>блок ФПП МБЕ</c:v>
                </c:pt>
                <c:pt idx="28">
                  <c:v>блок ФППМБ</c:v>
                </c:pt>
                <c:pt idx="29">
                  <c:v>плата ФПП МБ</c:v>
                </c:pt>
              </c:strCache>
            </c:strRef>
          </c:cat>
          <c:val>
            <c:numRef>
              <c:f>Лист3!$C$2:$C$31</c:f>
              <c:numCache>
                <c:formatCode>General</c:formatCode>
                <c:ptCount val="3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8">
                  <c:v>1</c:v>
                </c:pt>
                <c:pt idx="17">
                  <c:v>5</c:v>
                </c:pt>
                <c:pt idx="21">
                  <c:v>2</c:v>
                </c:pt>
                <c:pt idx="25">
                  <c:v>5</c:v>
                </c:pt>
                <c:pt idx="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E1-4E77-A171-81C0B3682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46624"/>
        <c:axId val="240376000"/>
      </c:barChart>
      <c:catAx>
        <c:axId val="24194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ДСЕ</a:t>
                </a:r>
              </a:p>
            </c:rich>
          </c:tx>
          <c:layout>
            <c:manualLayout>
              <c:xMode val="edge"/>
              <c:yMode val="edge"/>
              <c:x val="0.96742140658206432"/>
              <c:y val="0.5389617955728495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  <a:tailEnd type="stealth" w="lg" len="lg"/>
          </a:ln>
        </c:spPr>
        <c:txPr>
          <a:bodyPr rot="-5400000" vert="horz"/>
          <a:lstStyle/>
          <a:p>
            <a:pPr>
              <a:defRPr sz="800"/>
            </a:pPr>
            <a:endParaRPr lang="ru-RU"/>
          </a:p>
        </c:txPr>
        <c:crossAx val="240376000"/>
        <c:crosses val="autoZero"/>
        <c:auto val="0"/>
        <c:lblAlgn val="ctr"/>
        <c:lblOffset val="100"/>
        <c:noMultiLvlLbl val="0"/>
      </c:catAx>
      <c:valAx>
        <c:axId val="24037600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05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Кол-во ИИ</a:t>
                </a:r>
              </a:p>
            </c:rich>
          </c:tx>
          <c:layout>
            <c:manualLayout>
              <c:xMode val="edge"/>
              <c:yMode val="edge"/>
              <c:x val="2.1970477171301066E-2"/>
              <c:y val="1.2726868360750487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  <a:tailEnd type="stealth" w="lg" len="lg"/>
          </a:ln>
        </c:spPr>
        <c:crossAx val="2419466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19005975142547"/>
          <c:y val="0.31897234995569596"/>
          <c:w val="6.2503695825911823E-2"/>
          <c:h val="0.1555741773949236"/>
        </c:manualLayout>
      </c:layout>
      <c:overlay val="0"/>
    </c:legend>
    <c:plotVisOnly val="1"/>
    <c:dispBlanksAs val="gap"/>
    <c:showDLblsOverMax val="0"/>
  </c:chart>
  <c:spPr>
    <a:ln>
      <a:noFill/>
      <a:prstDash val="solid"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56216779435232E-2"/>
          <c:y val="4.6371793986278033E-2"/>
          <c:w val="0.89633097727973887"/>
          <c:h val="0.75762526099310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589127553635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9E-4866-8962-8D195E6A4987}"/>
                </c:ext>
              </c:extLst>
            </c:dLbl>
            <c:dLbl>
              <c:idx val="1"/>
              <c:layout>
                <c:manualLayout>
                  <c:x val="-9.4570492615910547E-3"/>
                  <c:y val="-1.1505669335518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9E-4866-8962-8D195E6A4987}"/>
                </c:ext>
              </c:extLst>
            </c:dLbl>
            <c:dLbl>
              <c:idx val="2"/>
              <c:layout>
                <c:manualLayout>
                  <c:x val="-1.0818512007147139E-2"/>
                  <c:y val="-5.00813701470460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9E-4866-8962-8D195E6A498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334</c:v>
                </c:pt>
                <c:pt idx="1">
                  <c:v>3059.2920353982304</c:v>
                </c:pt>
                <c:pt idx="2">
                  <c:v>3098.3070411696808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29E-4866-8962-8D195E6A49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ПКИ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0"/>
              <c:layout>
                <c:manualLayout>
                  <c:x val="7.1726078237178701E-3"/>
                  <c:y val="-3.0738022314045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9E-4866-8962-8D195E6A4987}"/>
                </c:ext>
              </c:extLst>
            </c:dLbl>
            <c:dLbl>
              <c:idx val="1"/>
              <c:layout>
                <c:manualLayout>
                  <c:x val="5.7991185339828343E-3"/>
                  <c:y val="8.39207787848255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9E-4866-8962-8D195E6A4987}"/>
                </c:ext>
              </c:extLst>
            </c:dLbl>
            <c:dLbl>
              <c:idx val="2"/>
              <c:layout>
                <c:manualLayout>
                  <c:x val="1.9634810784457644E-5"/>
                  <c:y val="4.19603893924135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9E-4866-8962-8D195E6A4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0</c:formatCode>
                <c:ptCount val="3"/>
                <c:pt idx="0">
                  <c:v>42</c:v>
                </c:pt>
                <c:pt idx="1">
                  <c:v>417.69911504424783</c:v>
                </c:pt>
                <c:pt idx="2">
                  <c:v>406.88726433243556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29E-4866-8962-8D195E6A498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ЭКБ</c:v>
                </c:pt>
              </c:strCache>
            </c:strRef>
          </c:tx>
          <c:spPr>
            <a:solidFill>
              <a:srgbClr val="8368A4"/>
            </a:solidFill>
          </c:spPr>
          <c:invertIfNegative val="0"/>
          <c:dLbls>
            <c:dLbl>
              <c:idx val="0"/>
              <c:layout>
                <c:manualLayout>
                  <c:x val="-4.5378127566286794E-3"/>
                  <c:y val="-4.84386996630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29E-4866-8962-8D195E6A4987}"/>
                </c:ext>
              </c:extLst>
            </c:dLbl>
            <c:dLbl>
              <c:idx val="1"/>
              <c:layout>
                <c:manualLayout>
                  <c:x val="-8.2839054566993006E-4"/>
                  <c:y val="1.2664329787723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29E-4866-8962-8D195E6A4987}"/>
                </c:ext>
              </c:extLst>
            </c:dLbl>
            <c:dLbl>
              <c:idx val="2"/>
              <c:layout>
                <c:manualLayout>
                  <c:x val="4.0952373571412808E-3"/>
                  <c:y val="-2.877929732467652E-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29E-4866-8962-8D195E6A4987}"/>
                </c:ext>
              </c:extLst>
            </c:dLbl>
            <c:dLbl>
              <c:idx val="3"/>
              <c:layout>
                <c:manualLayout>
                  <c:x val="1.3591113946092054E-2"/>
                  <c:y val="1.2611777200522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9E-4866-8962-8D195E6A4987}"/>
                </c:ext>
              </c:extLst>
            </c:dLbl>
            <c:dLbl>
              <c:idx val="4"/>
              <c:layout>
                <c:manualLayout>
                  <c:x val="2.40500240500240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9E-4866-8962-8D195E6A49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0</c:formatCode>
                <c:ptCount val="3"/>
                <c:pt idx="0">
                  <c:v>31</c:v>
                </c:pt>
                <c:pt idx="1">
                  <c:v>2138.0530973451328</c:v>
                </c:pt>
                <c:pt idx="2">
                  <c:v>1835.3212774143901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29E-4866-8962-8D195E6A498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∑ дефекты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678550340484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29E-4866-8962-8D195E6A4987}"/>
                </c:ext>
              </c:extLst>
            </c:dLbl>
            <c:dLbl>
              <c:idx val="1"/>
              <c:layout>
                <c:manualLayout>
                  <c:x val="-1.39727252403309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29E-4866-8962-8D195E6A498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1713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0</c:formatCode>
                <c:ptCount val="3"/>
                <c:pt idx="0">
                  <c:v>407</c:v>
                </c:pt>
                <c:pt idx="1">
                  <c:v>5634.5132743362838</c:v>
                </c:pt>
                <c:pt idx="2">
                  <c:v>5378.0300115429018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29E-4866-8962-8D195E6A4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308928"/>
        <c:axId val="141113536"/>
      </c:barChart>
      <c:catAx>
        <c:axId val="23730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2367863520376492"/>
              <c:y val="0.806937888410710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41113536"/>
        <c:crosses val="autoZero"/>
        <c:auto val="1"/>
        <c:lblAlgn val="ctr"/>
        <c:lblOffset val="100"/>
        <c:noMultiLvlLbl val="0"/>
      </c:catAx>
      <c:valAx>
        <c:axId val="141113536"/>
        <c:scaling>
          <c:orientation val="minMax"/>
          <c:max val="7000"/>
        </c:scaling>
        <c:delete val="1"/>
        <c:axPos val="l"/>
        <c:majorGridlines>
          <c:spPr>
            <a:ln w="3175">
              <a:solidFill>
                <a:sysClr val="windowText" lastClr="000000">
                  <a:lumMod val="50000"/>
                  <a:lumOff val="50000"/>
                  <a:alpha val="2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8.225773962208506E-2"/>
              <c:y val="0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23730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8831852449713986E-2"/>
          <c:y val="0.87365513537360817"/>
          <c:w val="0.95457962844866795"/>
          <c:h val="0.10902278336877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56216779435232E-2"/>
          <c:y val="4.6371793986278033E-2"/>
          <c:w val="0.89633097727973887"/>
          <c:h val="0.75762526099310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101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31237549334507E-2"/>
                  <c:y val="3.92222384532972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09-4736-8068-615764329B46}"/>
                </c:ext>
              </c:extLst>
            </c:dLbl>
            <c:dLbl>
              <c:idx val="2"/>
              <c:layout>
                <c:manualLayout>
                  <c:x val="-9.0135238526661589E-3"/>
                  <c:y val="4.692153297802721E-3"/>
                </c:manualLayout>
              </c:layout>
              <c:tx>
                <c:rich>
                  <a:bodyPr/>
                  <a:lstStyle/>
                  <a:p>
                    <a:r>
                      <a:rPr lang="ru-RU" sz="850" dirty="0" smtClean="0"/>
                      <a:t>62</a:t>
                    </a:r>
                    <a:endParaRPr lang="en-US" sz="8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09-4736-8068-615764329B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316</c:v>
                </c:pt>
                <c:pt idx="1">
                  <c:v>204</c:v>
                </c:pt>
                <c:pt idx="2">
                  <c:v>194</c:v>
                </c:pt>
                <c:pt idx="3">
                  <c:v>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09-4736-8068-615764329B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ПКИ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0"/>
              <c:layout>
                <c:manualLayout>
                  <c:x val="1.4792313633852211E-3"/>
                  <c:y val="-2.93772739295526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509-4736-8068-615764329B4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206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93044748382861E-7"/>
                  <c:y val="1.17663626994658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509-4736-8068-615764329B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263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725</c:v>
                </c:pt>
                <c:pt idx="1">
                  <c:v>648</c:v>
                </c:pt>
                <c:pt idx="2">
                  <c:v>858</c:v>
                </c:pt>
                <c:pt idx="3">
                  <c:v>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509-4736-8068-615764329B4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ЭКБ</c:v>
                </c:pt>
              </c:strCache>
            </c:strRef>
          </c:tx>
          <c:spPr>
            <a:solidFill>
              <a:srgbClr val="8368A4"/>
            </a:solidFill>
          </c:spPr>
          <c:invertIfNegative val="0"/>
          <c:dLbls>
            <c:dLbl>
              <c:idx val="0"/>
              <c:layout>
                <c:manualLayout>
                  <c:x val="1.0221361017133542E-3"/>
                  <c:y val="5.068316183126469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509-4736-8068-615764329B46}"/>
                </c:ext>
              </c:extLst>
            </c:dLbl>
            <c:dLbl>
              <c:idx val="1"/>
              <c:layout>
                <c:manualLayout>
                  <c:x val="-8.2839054566993006E-4"/>
                  <c:y val="1.2664329787723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509-4736-8068-615764329B46}"/>
                </c:ext>
              </c:extLst>
            </c:dLbl>
            <c:dLbl>
              <c:idx val="2"/>
              <c:layout>
                <c:manualLayout>
                  <c:x val="3.8901363085928095E-3"/>
                  <c:y val="-3.92253268185298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509-4736-8068-615764329B46}"/>
                </c:ext>
              </c:extLst>
            </c:dLbl>
            <c:dLbl>
              <c:idx val="3"/>
              <c:layout>
                <c:manualLayout>
                  <c:x val="2.2658650682256341E-3"/>
                  <c:y val="-1.0922621317935156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 smtClean="0"/>
                      <a:t>164</a:t>
                    </a:r>
                    <a:endParaRPr lang="en-US" sz="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509-4736-8068-615764329B46}"/>
                </c:ext>
              </c:extLst>
            </c:dLbl>
            <c:dLbl>
              <c:idx val="4"/>
              <c:layout>
                <c:manualLayout>
                  <c:x val="2.40500240500240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09-4736-8068-615764329B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608</c:v>
                </c:pt>
                <c:pt idx="1">
                  <c:v>508</c:v>
                </c:pt>
                <c:pt idx="2">
                  <c:v>644</c:v>
                </c:pt>
                <c:pt idx="3">
                  <c:v>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509-4736-8068-615764329B4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∑ дефекты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534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436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4782703961779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509-4736-8068-615764329B4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516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1677</c:v>
                </c:pt>
                <c:pt idx="1">
                  <c:v>1370</c:v>
                </c:pt>
                <c:pt idx="2">
                  <c:v>1735</c:v>
                </c:pt>
                <c:pt idx="3">
                  <c:v>1619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509-4736-8068-615764329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332928"/>
        <c:axId val="237552768"/>
      </c:barChart>
      <c:catAx>
        <c:axId val="238332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3534927850789951"/>
              <c:y val="0.8030824355712966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7552768"/>
        <c:crosses val="autoZero"/>
        <c:auto val="1"/>
        <c:lblAlgn val="ctr"/>
        <c:lblOffset val="100"/>
        <c:noMultiLvlLbl val="0"/>
      </c:catAx>
      <c:valAx>
        <c:axId val="237552768"/>
        <c:scaling>
          <c:orientation val="minMax"/>
          <c:max val="2000"/>
        </c:scaling>
        <c:delete val="1"/>
        <c:axPos val="l"/>
        <c:majorGridlines>
          <c:spPr>
            <a:ln w="3175">
              <a:solidFill>
                <a:sysClr val="windowText" lastClr="000000">
                  <a:lumMod val="50000"/>
                  <a:lumOff val="50000"/>
                  <a:alpha val="2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8.4936500491338704E-2"/>
              <c:y val="7.0655619790121133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3833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403551927047991E-2"/>
          <c:y val="0.84553386871174097"/>
          <c:w val="0.97359641640025862"/>
          <c:h val="0.154466131288259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792197066605112E-2"/>
          <c:y val="5.0258449561485098E-2"/>
          <c:w val="0.89633097727973887"/>
          <c:h val="0.75762526099310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5891275536350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04-4CC9-A408-F78EEE77956F}"/>
                </c:ext>
              </c:extLst>
            </c:dLbl>
            <c:dLbl>
              <c:idx val="1"/>
              <c:layout>
                <c:manualLayout>
                  <c:x val="-1.5742100959793182E-3"/>
                  <c:y val="3.922223845329871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04-4CC9-A408-F78EEE77956F}"/>
                </c:ext>
              </c:extLst>
            </c:dLbl>
            <c:dLbl>
              <c:idx val="2"/>
              <c:layout>
                <c:manualLayout>
                  <c:x val="-1.1455219829618998E-2"/>
                  <c:y val="-9.626125593313565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04-4CC9-A408-F78EEE7795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0</c:formatCode>
                <c:ptCount val="4"/>
                <c:pt idx="0">
                  <c:v>316</c:v>
                </c:pt>
                <c:pt idx="1">
                  <c:v>152.23880597014926</c:v>
                </c:pt>
                <c:pt idx="2">
                  <c:v>101.955013664074</c:v>
                </c:pt>
                <c:pt idx="3">
                  <c:v>93.129011116744365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304-4CC9-A408-F78EEE7795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ПКИ</c:v>
                </c:pt>
              </c:strCache>
            </c:strRef>
          </c:tx>
          <c:spPr>
            <a:solidFill>
              <a:srgbClr val="95B850"/>
            </a:solidFill>
          </c:spPr>
          <c:invertIfNegative val="0"/>
          <c:dLbls>
            <c:dLbl>
              <c:idx val="0"/>
              <c:layout>
                <c:manualLayout>
                  <c:x val="4.3749447089799914E-3"/>
                  <c:y val="1.384770988570327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04-4CC9-A408-F78EEE77956F}"/>
                </c:ext>
              </c:extLst>
            </c:dLbl>
            <c:dLbl>
              <c:idx val="1"/>
              <c:layout>
                <c:manualLayout>
                  <c:x val="5.7991185339828343E-3"/>
                  <c:y val="8.39207787848255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04-4CC9-A408-F78EEE77956F}"/>
                </c:ext>
              </c:extLst>
            </c:dLbl>
            <c:dLbl>
              <c:idx val="2"/>
              <c:layout>
                <c:manualLayout>
                  <c:x val="1.9634810784457644E-5"/>
                  <c:y val="4.196038939241356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04-4CC9-A408-F78EEE7795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102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0</c:formatCode>
                <c:ptCount val="4"/>
                <c:pt idx="0">
                  <c:v>725</c:v>
                </c:pt>
                <c:pt idx="1">
                  <c:v>483.58208955223876</c:v>
                </c:pt>
                <c:pt idx="2">
                  <c:v>450.91444187513139</c:v>
                </c:pt>
                <c:pt idx="3">
                  <c:v>318.80263141624107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304-4CC9-A408-F78EEE7795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ЭКБ</c:v>
                </c:pt>
              </c:strCache>
            </c:strRef>
          </c:tx>
          <c:spPr>
            <a:solidFill>
              <a:srgbClr val="8368A4"/>
            </a:solidFill>
          </c:spPr>
          <c:invertIfNegative val="0"/>
          <c:dLbls>
            <c:dLbl>
              <c:idx val="0"/>
              <c:layout>
                <c:manualLayout>
                  <c:x val="3.328869113251524E-3"/>
                  <c:y val="2.26105395404944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04-4CC9-A408-F78EEE77956F}"/>
                </c:ext>
              </c:extLst>
            </c:dLbl>
            <c:dLbl>
              <c:idx val="1"/>
              <c:layout>
                <c:manualLayout>
                  <c:x val="-8.2839054566993006E-4"/>
                  <c:y val="1.26643297877239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04-4CC9-A408-F78EEE77956F}"/>
                </c:ext>
              </c:extLst>
            </c:dLbl>
            <c:dLbl>
              <c:idx val="2"/>
              <c:layout>
                <c:manualLayout>
                  <c:x val="4.0952373571412808E-3"/>
                  <c:y val="-2.877929732467652E-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304-4CC9-A408-F78EEE77956F}"/>
                </c:ext>
              </c:extLst>
            </c:dLbl>
            <c:dLbl>
              <c:idx val="3"/>
              <c:layout>
                <c:manualLayout>
                  <c:x val="5.5122798565568907E-3"/>
                  <c:y val="8.4497672762379021E-4"/>
                </c:manualLayout>
              </c:layout>
              <c:tx>
                <c:rich>
                  <a:bodyPr/>
                  <a:lstStyle/>
                  <a:p>
                    <a:r>
                      <a:rPr lang="ru-RU" sz="850" dirty="0" smtClean="0"/>
                      <a:t>63</a:t>
                    </a:r>
                    <a:endParaRPr lang="en-US" sz="85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304-4CC9-A408-F78EEE77956F}"/>
                </c:ext>
              </c:extLst>
            </c:dLbl>
            <c:dLbl>
              <c:idx val="4"/>
              <c:layout>
                <c:manualLayout>
                  <c:x val="2.40500240500240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04-4CC9-A408-F78EEE779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Лист1!$D$2:$D$5</c:f>
              <c:numCache>
                <c:formatCode>0</c:formatCode>
                <c:ptCount val="4"/>
                <c:pt idx="0">
                  <c:v>608</c:v>
                </c:pt>
                <c:pt idx="1">
                  <c:v>379.1044776119403</c:v>
                </c:pt>
                <c:pt idx="2">
                  <c:v>338.44860206012191</c:v>
                </c:pt>
                <c:pt idx="3">
                  <c:v>199.01012749013836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304-4CC9-A408-F78EEE7795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∑ дефекты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67855034048468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304-4CC9-A408-F78EEE7795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325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mtClean="0"/>
                      <a:t>199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Лист1!$E$2:$E$5</c:f>
              <c:numCache>
                <c:formatCode>0</c:formatCode>
                <c:ptCount val="4"/>
                <c:pt idx="0">
                  <c:v>1677</c:v>
                </c:pt>
                <c:pt idx="1">
                  <c:v>1022.3880597014925</c:v>
                </c:pt>
                <c:pt idx="2">
                  <c:v>911.8141685936514</c:v>
                </c:pt>
                <c:pt idx="3">
                  <c:v>625.62601243987183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04-4CC9-A408-F78EEE779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331904"/>
        <c:axId val="237555072"/>
      </c:barChart>
      <c:catAx>
        <c:axId val="238331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4316177044352689"/>
              <c:y val="0.8265802624431006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7555072"/>
        <c:crosses val="autoZero"/>
        <c:auto val="1"/>
        <c:lblAlgn val="ctr"/>
        <c:lblOffset val="100"/>
        <c:noMultiLvlLbl val="0"/>
      </c:catAx>
      <c:valAx>
        <c:axId val="237555072"/>
        <c:scaling>
          <c:orientation val="minMax"/>
          <c:max val="2000"/>
        </c:scaling>
        <c:delete val="1"/>
        <c:axPos val="l"/>
        <c:majorGridlines>
          <c:spPr>
            <a:ln w="3175">
              <a:solidFill>
                <a:sysClr val="windowText" lastClr="000000">
                  <a:lumMod val="50000"/>
                  <a:lumOff val="50000"/>
                  <a:alpha val="25000"/>
                </a:sys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1560333976814332E-2"/>
              <c:y val="3.1078219335081256E-3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238331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8831852449713986E-2"/>
          <c:y val="0.87365513537360817"/>
          <c:w val="0.95457962844866795"/>
          <c:h val="0.109022783368775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069799262070297"/>
          <c:y val="0.14221231029314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794841508838203E-2"/>
          <c:y val="9.920032116264102E-2"/>
          <c:w val="0.86963781228491654"/>
          <c:h val="0.75315161015051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Лист1!$AE$34</c:f>
              <c:strCache>
                <c:ptCount val="1"/>
                <c:pt idx="0">
                  <c:v>Эксплуатация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trendline>
            <c:spPr>
              <a:ln w="25400">
                <a:solidFill>
                  <a:schemeClr val="tx2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24890951174205697"/>
                  <c:y val="0.27185099613815694"/>
                </c:manualLayout>
              </c:layout>
              <c:numFmt formatCode="General" sourceLinked="0"/>
            </c:trendlineLbl>
          </c:trendline>
          <c:cat>
            <c:numRef>
              <c:f>Лист1!$AF$33:$AI$33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Лист1!$AF$34:$AI$34</c:f>
              <c:numCache>
                <c:formatCode>General</c:formatCode>
                <c:ptCount val="4"/>
                <c:pt idx="0">
                  <c:v>1333</c:v>
                </c:pt>
                <c:pt idx="1">
                  <c:v>1156</c:v>
                </c:pt>
                <c:pt idx="2">
                  <c:v>1340</c:v>
                </c:pt>
                <c:pt idx="3">
                  <c:v>1502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964224"/>
        <c:axId val="141149312"/>
      </c:barChart>
      <c:catAx>
        <c:axId val="238964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85932341213065688"/>
              <c:y val="0.85476119456206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41149312"/>
        <c:crosses val="autoZero"/>
        <c:auto val="1"/>
        <c:lblAlgn val="ctr"/>
        <c:lblOffset val="100"/>
        <c:noMultiLvlLbl val="0"/>
      </c:catAx>
      <c:valAx>
        <c:axId val="141149312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7.6690663378355478E-2"/>
              <c:y val="8.32795158178215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896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324572544992499E-2"/>
          <c:y val="0.17762081513592032"/>
          <c:w val="0.74705547569983166"/>
          <c:h val="0.70687929827674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Лист1!$T$19</c:f>
              <c:strCache>
                <c:ptCount val="1"/>
                <c:pt idx="0">
                  <c:v>Входной контроль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Лист1!$U$18:$Y$18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2016-2019</c:v>
                </c:pt>
              </c:strCache>
            </c:strRef>
          </c:cat>
          <c:val>
            <c:numRef>
              <c:f>Лист1!$U$19:$Y$19</c:f>
              <c:numCache>
                <c:formatCode>General</c:formatCode>
                <c:ptCount val="5"/>
                <c:pt idx="0">
                  <c:v>368</c:v>
                </c:pt>
                <c:pt idx="1">
                  <c:v>410</c:v>
                </c:pt>
                <c:pt idx="2">
                  <c:v>428</c:v>
                </c:pt>
                <c:pt idx="3">
                  <c:v>601</c:v>
                </c:pt>
                <c:pt idx="4">
                  <c:v>1807</c:v>
                </c:pt>
              </c:numCache>
            </c:numRef>
          </c:val>
        </c:ser>
        <c:ser>
          <c:idx val="1"/>
          <c:order val="1"/>
          <c:tx>
            <c:strRef>
              <c:f>Лист1!$T$20</c:f>
              <c:strCache>
                <c:ptCount val="1"/>
                <c:pt idx="0">
                  <c:v>Производство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Лист1!$U$18:$Y$18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2016-2019</c:v>
                </c:pt>
              </c:strCache>
            </c:strRef>
          </c:cat>
          <c:val>
            <c:numRef>
              <c:f>Лист1!$U$20:$Y$20</c:f>
              <c:numCache>
                <c:formatCode>General</c:formatCode>
                <c:ptCount val="5"/>
                <c:pt idx="0">
                  <c:v>119</c:v>
                </c:pt>
                <c:pt idx="1">
                  <c:v>73</c:v>
                </c:pt>
                <c:pt idx="2">
                  <c:v>2888</c:v>
                </c:pt>
                <c:pt idx="3">
                  <c:v>2331</c:v>
                </c:pt>
                <c:pt idx="4">
                  <c:v>5411</c:v>
                </c:pt>
              </c:numCache>
            </c:numRef>
          </c:val>
        </c:ser>
        <c:ser>
          <c:idx val="2"/>
          <c:order val="2"/>
          <c:tx>
            <c:strRef>
              <c:f>Лист1!$T$21</c:f>
              <c:strCache>
                <c:ptCount val="1"/>
                <c:pt idx="0">
                  <c:v>Эксплуатация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elete val="1"/>
          </c:dLbls>
          <c:cat>
            <c:strRef>
              <c:f>Лист1!$U$18:$Y$18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2016-2019</c:v>
                </c:pt>
              </c:strCache>
            </c:strRef>
          </c:cat>
          <c:val>
            <c:numRef>
              <c:f>Лист1!$U$21:$Y$21</c:f>
              <c:numCache>
                <c:formatCode>General</c:formatCode>
                <c:ptCount val="5"/>
                <c:pt idx="0">
                  <c:v>1333</c:v>
                </c:pt>
                <c:pt idx="1">
                  <c:v>1156</c:v>
                </c:pt>
                <c:pt idx="2">
                  <c:v>1502</c:v>
                </c:pt>
                <c:pt idx="3">
                  <c:v>1340</c:v>
                </c:pt>
                <c:pt idx="4">
                  <c:v>5331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8996992"/>
        <c:axId val="141151040"/>
      </c:barChart>
      <c:catAx>
        <c:axId val="23899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41151040"/>
        <c:crosses val="autoZero"/>
        <c:auto val="1"/>
        <c:lblAlgn val="ctr"/>
        <c:lblOffset val="100"/>
        <c:noMultiLvlLbl val="0"/>
      </c:catAx>
      <c:valAx>
        <c:axId val="14115104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3899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790277384863485"/>
          <c:y val="0.39512766239896158"/>
          <c:w val="0.16154695292401502"/>
          <c:h val="0.32399834363121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Входной контроль</a:t>
            </a:r>
          </a:p>
        </c:rich>
      </c:tx>
      <c:layout>
        <c:manualLayout>
          <c:xMode val="edge"/>
          <c:yMode val="edge"/>
          <c:x val="0.34917621269431032"/>
          <c:y val="6.368139645781006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114130445016467"/>
          <c:y val="0.19002108740054524"/>
          <c:w val="0.85406564995603129"/>
          <c:h val="0.65452342902070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Лист1!$AE$27</c:f>
              <c:strCache>
                <c:ptCount val="1"/>
                <c:pt idx="0">
                  <c:v>Входной контроль</c:v>
                </c:pt>
              </c:strCache>
            </c:strRef>
          </c:tx>
          <c:invertIfNegative val="0"/>
          <c:dLbls>
            <c:delete val="1"/>
          </c:dLbls>
          <c:trendline>
            <c:spPr>
              <a:ln w="25400">
                <a:solidFill>
                  <a:schemeClr val="tx2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20338559369109646"/>
                  <c:y val="3.5145667575397604E-4"/>
                </c:manualLayout>
              </c:layout>
              <c:numFmt formatCode="General" sourceLinked="0"/>
            </c:trendlineLbl>
          </c:trendline>
          <c:cat>
            <c:numRef>
              <c:f>Лист1!$AF$26:$AI$26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Лист1!$AF$27:$AI$27</c:f>
              <c:numCache>
                <c:formatCode>General</c:formatCode>
                <c:ptCount val="4"/>
                <c:pt idx="0">
                  <c:v>368</c:v>
                </c:pt>
                <c:pt idx="1">
                  <c:v>410</c:v>
                </c:pt>
                <c:pt idx="2">
                  <c:v>428</c:v>
                </c:pt>
                <c:pt idx="3">
                  <c:v>601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278592"/>
        <c:axId val="141152768"/>
      </c:barChart>
      <c:catAx>
        <c:axId val="239278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76153151026739041"/>
              <c:y val="0.908460258543453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41152768"/>
        <c:crosses val="autoZero"/>
        <c:auto val="1"/>
        <c:lblAlgn val="ctr"/>
        <c:lblOffset val="100"/>
        <c:noMultiLvlLbl val="0"/>
      </c:catAx>
      <c:valAx>
        <c:axId val="141152768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0277506153690529"/>
              <c:y val="8.876942986759957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927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88799962397341"/>
          <c:y val="0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266064454376857E-2"/>
          <c:y val="0.15729907165315776"/>
          <c:w val="0.86695411390678778"/>
          <c:h val="0.69713778638619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Лист1!$AE$30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elete val="1"/>
          </c:dLbls>
          <c:trendline>
            <c:spPr>
              <a:ln w="25400">
                <a:solidFill>
                  <a:srgbClr val="FF0000"/>
                </a:solidFill>
              </a:ln>
            </c:spPr>
            <c:trendlineType val="exp"/>
            <c:dispRSqr val="1"/>
            <c:dispEq val="1"/>
            <c:trendlineLbl>
              <c:layout>
                <c:manualLayout>
                  <c:x val="-0.28959102047406976"/>
                  <c:y val="0.19443024320331001"/>
                </c:manualLayout>
              </c:layout>
              <c:numFmt formatCode="General" sourceLinked="0"/>
            </c:trendlineLbl>
          </c:trendline>
          <c:cat>
            <c:strRef>
              <c:f>Лист1!$AF$29:$AJ$29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2016-2019</c:v>
                </c:pt>
              </c:strCache>
            </c:strRef>
          </c:cat>
          <c:val>
            <c:numRef>
              <c:f>Лист1!$AF$30:$AI$30</c:f>
              <c:numCache>
                <c:formatCode>General</c:formatCode>
                <c:ptCount val="4"/>
                <c:pt idx="0">
                  <c:v>119</c:v>
                </c:pt>
                <c:pt idx="1">
                  <c:v>72</c:v>
                </c:pt>
                <c:pt idx="2">
                  <c:v>2888</c:v>
                </c:pt>
                <c:pt idx="3">
                  <c:v>2331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557120"/>
        <c:axId val="141154496"/>
      </c:barChart>
      <c:catAx>
        <c:axId val="23955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71334266731305951"/>
              <c:y val="0.901511232430409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tailEnd type="triangle"/>
          </a:ln>
        </c:spPr>
        <c:crossAx val="141154496"/>
        <c:crosses val="autoZero"/>
        <c:auto val="1"/>
        <c:lblAlgn val="ctr"/>
        <c:lblOffset val="100"/>
        <c:noMultiLvlLbl val="0"/>
      </c:catAx>
      <c:valAx>
        <c:axId val="141154496"/>
        <c:scaling>
          <c:orientation val="minMax"/>
        </c:scaling>
        <c:delete val="1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err="1" smtClean="0"/>
                  <a:t>деф</a:t>
                </a:r>
                <a:r>
                  <a:rPr lang="ru-RU" dirty="0" smtClean="0"/>
                  <a:t>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3222596479179076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955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351495953021231E-2"/>
          <c:y val="1.4779150836697648E-2"/>
          <c:w val="0.94105900487884397"/>
          <c:h val="0.809026071465552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дефектов выявленных при СНР и ПСИ (на 1 ПК)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 w="0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ysClr val="window" lastClr="FFFFFF"/>
                </a:bgClr>
              </a:pattFill>
              <a:ln w="0">
                <a:solidFill>
                  <a:sysClr val="window" lastClr="FFFFFF"/>
                </a:solidFill>
              </a:ln>
            </c:spPr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5695499858882868E-4"/>
                  <c:y val="-0.12775009717657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456335570256096E-3"/>
                  <c:y val="-1.58748395968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5.4372177773261334E-3"/>
                  <c:y val="-0.130901344318072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7325366765612834E-3"/>
                  <c:y val="-0.14649078967959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Дефекты (производственные)</c:v>
                </c:pt>
                <c:pt idx="1">
                  <c:v>Дефекты ЭКБ</c:v>
                </c:pt>
                <c:pt idx="2">
                  <c:v>Дефекты печатных плат</c:v>
                </c:pt>
                <c:pt idx="3">
                  <c:v>Остановка приемки возвратов ОТК, ВП</c:v>
                </c:pt>
                <c:pt idx="4">
                  <c:v>Акты списания ДСЕ в брак</c:v>
                </c:pt>
                <c:pt idx="5">
                  <c:v>Дефекты (нарушения), учтенные в КУН (КУД)</c:v>
                </c:pt>
                <c:pt idx="6">
                  <c:v>ДСЕ производство которых осуществляется по КД (ТД) с отклонениями</c:v>
                </c:pt>
                <c:pt idx="7">
                  <c:v>Техотход 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0.98</c:v>
                </c:pt>
                <c:pt idx="1">
                  <c:v>0.35</c:v>
                </c:pt>
                <c:pt idx="2">
                  <c:v>1</c:v>
                </c:pt>
                <c:pt idx="3">
                  <c:v>1</c:v>
                </c:pt>
                <c:pt idx="4">
                  <c:v>0.8</c:v>
                </c:pt>
                <c:pt idx="5">
                  <c:v>0.8</c:v>
                </c:pt>
                <c:pt idx="6">
                  <c:v>0.7</c:v>
                </c:pt>
                <c:pt idx="7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дефектов, выявленных на стадии ЖЦИ «производство»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Дефекты (производственные)</c:v>
                </c:pt>
                <c:pt idx="1">
                  <c:v>Дефекты ЭКБ</c:v>
                </c:pt>
                <c:pt idx="2">
                  <c:v>Дефекты печатных плат</c:v>
                </c:pt>
                <c:pt idx="3">
                  <c:v>Остановка приемки возвратов ОТК, ВП</c:v>
                </c:pt>
                <c:pt idx="4">
                  <c:v>Акты списания ДСЕ в брак</c:v>
                </c:pt>
                <c:pt idx="5">
                  <c:v>Дефекты (нарушения), учтенные в КУН (КУД)</c:v>
                </c:pt>
                <c:pt idx="6">
                  <c:v>ДСЕ производство которых осуществляется по КД (ТД) с отклонениями</c:v>
                </c:pt>
                <c:pt idx="7">
                  <c:v>Техотход 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0.02</c:v>
                </c:pt>
                <c:pt idx="1">
                  <c:v>0.65</c:v>
                </c:pt>
                <c:pt idx="4">
                  <c:v>0.2</c:v>
                </c:pt>
                <c:pt idx="5">
                  <c:v>0.2</c:v>
                </c:pt>
                <c:pt idx="6">
                  <c:v>0.3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9504896"/>
        <c:axId val="237514112"/>
      </c:barChart>
      <c:catAx>
        <c:axId val="239504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tailEnd type="triangle"/>
          </a:ln>
        </c:spPr>
        <c:txPr>
          <a:bodyPr/>
          <a:lstStyle/>
          <a:p>
            <a:pPr>
              <a:defRPr sz="900" b="1" baseline="0"/>
            </a:pPr>
            <a:endParaRPr lang="ru-RU"/>
          </a:p>
        </c:txPr>
        <c:crossAx val="237514112"/>
        <c:crossesAt val="0"/>
        <c:auto val="1"/>
        <c:lblAlgn val="ctr"/>
        <c:lblOffset val="100"/>
        <c:noMultiLvlLbl val="0"/>
      </c:catAx>
      <c:valAx>
        <c:axId val="237514112"/>
        <c:scaling>
          <c:orientation val="minMax"/>
          <c:max val="1.05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solidFill>
              <a:sysClr val="windowText" lastClr="000000"/>
            </a:solidFill>
            <a:tailEnd type="triangle"/>
          </a:ln>
        </c:spPr>
        <c:crossAx val="23950489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99031024442257221"/>
          <c:y val="0.91080806846829743"/>
          <c:w val="5.4872185859954122E-3"/>
          <c:h val="5.2972872556849099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474C9-AF6E-42B2-B205-4EB7EC99BC49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9190044-CFBD-44AD-84A1-C62D8DB05B3D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Система сбора и учета данных о качестве и надежнотсти продукции (в т.ч. о процессах)</a:t>
          </a:r>
        </a:p>
      </dgm:t>
    </dgm:pt>
    <dgm:pt modelId="{CFB76BE2-5CFB-43B3-8552-C47026AC83C3}" type="parTrans" cxnId="{9C1A7057-4B5D-48BB-85F7-F851902A1C13}">
      <dgm:prSet/>
      <dgm:spPr/>
      <dgm:t>
        <a:bodyPr/>
        <a:lstStyle/>
        <a:p>
          <a:endParaRPr lang="ru-RU" sz="1050"/>
        </a:p>
      </dgm:t>
    </dgm:pt>
    <dgm:pt modelId="{B1831003-C0C3-429C-ADD3-EB3554C9363E}" type="sibTrans" cxnId="{9C1A7057-4B5D-48BB-85F7-F851902A1C13}">
      <dgm:prSet/>
      <dgm:spPr>
        <a:blipFill dpi="0" rotWithShape="1">
          <a:blip xmlns:r="http://schemas.openxmlformats.org/officeDocument/2006/relationships" r:embed="rId1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DF114FF2-C1A5-4B2A-9305-2D80B8CE5084}">
      <dgm:prSet phldrT="[Текст]" custT="1"/>
      <dgm:spPr/>
      <dgm:t>
        <a:bodyPr/>
        <a:lstStyle/>
        <a:p>
          <a:r>
            <a:rPr lang="ru-RU" sz="1100">
              <a:solidFill>
                <a:sysClr val="windowText" lastClr="000000"/>
              </a:solidFill>
              <a:latin typeface="Arial Narrow" pitchFamily="34" charset="0"/>
              <a:cs typeface="Arial" panose="020B0604020202020204" pitchFamily="34" charset="0"/>
            </a:rPr>
            <a:t>ОТК, ОГТ, ОГК, ОГМ, ОГМетр, представители производственных подразделений предприятия и других служб, работающих в области управленя качеством</a:t>
          </a:r>
        </a:p>
      </dgm:t>
    </dgm:pt>
    <dgm:pt modelId="{0345342A-0DB5-4FBA-89C8-A2C7EEF61C7E}" type="parTrans" cxnId="{FF851BDE-41F2-4E4D-8228-81F6C34314E9}">
      <dgm:prSet/>
      <dgm:spPr/>
      <dgm:t>
        <a:bodyPr/>
        <a:lstStyle/>
        <a:p>
          <a:endParaRPr lang="ru-RU" sz="1050"/>
        </a:p>
      </dgm:t>
    </dgm:pt>
    <dgm:pt modelId="{FF67C870-692D-4940-8A57-4AE7ABBFD496}" type="sibTrans" cxnId="{FF851BDE-41F2-4E4D-8228-81F6C34314E9}">
      <dgm:prSet/>
      <dgm:spPr/>
      <dgm:t>
        <a:bodyPr/>
        <a:lstStyle/>
        <a:p>
          <a:endParaRPr lang="ru-RU" sz="1050"/>
        </a:p>
      </dgm:t>
    </dgm:pt>
    <dgm:pt modelId="{810D6531-4566-43B9-AC23-780F0875205A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Анализ информации о качестве и надежности выпускаемой продукции </a:t>
          </a:r>
        </a:p>
      </dgm:t>
    </dgm:pt>
    <dgm:pt modelId="{9F97C3AF-D6C0-4A4D-899E-E2B071C2F860}" type="parTrans" cxnId="{BC059F71-79AB-4DE0-8E1A-9C6490057433}">
      <dgm:prSet/>
      <dgm:spPr/>
      <dgm:t>
        <a:bodyPr/>
        <a:lstStyle/>
        <a:p>
          <a:endParaRPr lang="ru-RU" sz="1050"/>
        </a:p>
      </dgm:t>
    </dgm:pt>
    <dgm:pt modelId="{D13EB9AD-F256-4062-936D-EE318349328F}" type="sibTrans" cxnId="{BC059F71-79AB-4DE0-8E1A-9C6490057433}">
      <dgm:prSet/>
      <dgm:spPr>
        <a:blipFill dpi="0" rotWithShape="1">
          <a:blip xmlns:r="http://schemas.openxmlformats.org/officeDocument/2006/relationships" r:embed="rId2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6C5676CD-BCC6-459A-9D0E-08570B8138AF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Отдел надежности (аналитики по данным), Отдел СМК (аналитики по процессам)</a:t>
          </a:r>
        </a:p>
      </dgm:t>
    </dgm:pt>
    <dgm:pt modelId="{B0A4DC14-6665-4F04-B9DF-4DCDCB1DE39A}" type="parTrans" cxnId="{9F73F8CA-8F41-4004-ACAC-B873CF3E65BB}">
      <dgm:prSet/>
      <dgm:spPr/>
      <dgm:t>
        <a:bodyPr/>
        <a:lstStyle/>
        <a:p>
          <a:endParaRPr lang="ru-RU" sz="1050"/>
        </a:p>
      </dgm:t>
    </dgm:pt>
    <dgm:pt modelId="{D2F3AFD2-F84A-4044-B0BF-B49A1EF95E0D}" type="sibTrans" cxnId="{9F73F8CA-8F41-4004-ACAC-B873CF3E65BB}">
      <dgm:prSet/>
      <dgm:spPr/>
      <dgm:t>
        <a:bodyPr/>
        <a:lstStyle/>
        <a:p>
          <a:endParaRPr lang="ru-RU" sz="1050"/>
        </a:p>
      </dgm:t>
    </dgm:pt>
    <dgm:pt modelId="{42A2F8D9-91E7-430F-B629-33E703DAF21A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Формирование стратегии развития в области управления качеством,  систематизация основных проблемных вопросов в области управления качеством</a:t>
          </a:r>
        </a:p>
      </dgm:t>
    </dgm:pt>
    <dgm:pt modelId="{0793DEB1-1B10-4783-AA6C-78F1A85EC8EE}" type="parTrans" cxnId="{E0F9D4CA-433D-4E6F-A483-9337FC4CC40A}">
      <dgm:prSet/>
      <dgm:spPr/>
      <dgm:t>
        <a:bodyPr/>
        <a:lstStyle/>
        <a:p>
          <a:endParaRPr lang="ru-RU" sz="1050"/>
        </a:p>
      </dgm:t>
    </dgm:pt>
    <dgm:pt modelId="{F22D2696-79FC-4963-B2C5-7A0D37F734D1}" type="sibTrans" cxnId="{E0F9D4CA-433D-4E6F-A483-9337FC4CC40A}">
      <dgm:prSet/>
      <dgm:spPr>
        <a:blipFill dpi="0" rotWithShape="1">
          <a:blip xmlns:r="http://schemas.openxmlformats.org/officeDocument/2006/relationships"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D552795C-8AF2-4126-A3DF-268A48E7A52C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Заместитель генерального директора по качеству</a:t>
          </a:r>
        </a:p>
      </dgm:t>
    </dgm:pt>
    <dgm:pt modelId="{54B80D6F-F606-4186-8565-39D3E2E12158}" type="parTrans" cxnId="{E4325146-B5B0-4940-9B64-18399FCC3332}">
      <dgm:prSet/>
      <dgm:spPr/>
      <dgm:t>
        <a:bodyPr/>
        <a:lstStyle/>
        <a:p>
          <a:endParaRPr lang="ru-RU" sz="1050"/>
        </a:p>
      </dgm:t>
    </dgm:pt>
    <dgm:pt modelId="{D7B3C50D-9532-469F-98B2-FC08404DC3D2}" type="sibTrans" cxnId="{E4325146-B5B0-4940-9B64-18399FCC3332}">
      <dgm:prSet/>
      <dgm:spPr/>
      <dgm:t>
        <a:bodyPr/>
        <a:lstStyle/>
        <a:p>
          <a:endParaRPr lang="ru-RU" sz="1050"/>
        </a:p>
      </dgm:t>
    </dgm:pt>
    <dgm:pt modelId="{989C6E0C-3581-42EC-A6D3-43CDBB58167F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Принятие решений по основным проблемным вопросам в области управления качеством  на уровне Предприятия</a:t>
          </a:r>
        </a:p>
      </dgm:t>
    </dgm:pt>
    <dgm:pt modelId="{A0AEE3F3-C8D9-477C-950E-CF0D623A3B4D}" type="parTrans" cxnId="{757A19B8-EB53-4FCE-8745-D91B24718820}">
      <dgm:prSet/>
      <dgm:spPr/>
      <dgm:t>
        <a:bodyPr/>
        <a:lstStyle/>
        <a:p>
          <a:endParaRPr lang="ru-RU" sz="1050"/>
        </a:p>
      </dgm:t>
    </dgm:pt>
    <dgm:pt modelId="{113CD370-1B94-4152-8FD1-45B099EAAA1F}" type="sibTrans" cxnId="{757A19B8-EB53-4FCE-8745-D91B24718820}">
      <dgm:prSet/>
      <dgm:spPr>
        <a:blipFill dpi="0" rotWithShape="1">
          <a:blip xmlns:r="http://schemas.openxmlformats.org/officeDocument/2006/relationships" r:embed="rId4" cstate="print">
            <a:alphaModFix amt="6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626" t="15542" r="2626" b="6928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A01FE5B2-41C6-4B36-B8DB-7C745F3687B4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Принятие решений по основным проблемным вопросам в области управления качеством  на уровне Коцнерна</a:t>
          </a:r>
        </a:p>
      </dgm:t>
    </dgm:pt>
    <dgm:pt modelId="{44F595FA-9682-4501-9ED3-C4681415CA4F}" type="parTrans" cxnId="{C49A1BC0-5981-4142-A296-293F7C8BD32A}">
      <dgm:prSet/>
      <dgm:spPr/>
      <dgm:t>
        <a:bodyPr/>
        <a:lstStyle/>
        <a:p>
          <a:endParaRPr lang="ru-RU" sz="1050"/>
        </a:p>
      </dgm:t>
    </dgm:pt>
    <dgm:pt modelId="{CAFDE33A-3DAF-47E9-A390-BFC5A58BC9F1}" type="sibTrans" cxnId="{C49A1BC0-5981-4142-A296-293F7C8BD32A}">
      <dgm:prSet/>
      <dgm:spPr>
        <a:blipFill dpi="0" rotWithShape="1">
          <a:blip xmlns:r="http://schemas.openxmlformats.org/officeDocument/2006/relationships" r:embed="rId6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t="8614" r="-15000" b="-8614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C449FCAB-B0ED-4BCB-95F0-0911ABE5ADC7}">
      <dgm:prSet phldrT="[Текст]" custT="1"/>
      <dgm:spPr/>
      <dgm:t>
        <a:bodyPr/>
        <a:lstStyle/>
        <a:p>
          <a:r>
            <a:rPr lang="ru-RU" sz="1100">
              <a:latin typeface="Arial Narrow" pitchFamily="34" charset="0"/>
              <a:cs typeface="Arial" panose="020B0604020202020204" pitchFamily="34" charset="0"/>
            </a:rPr>
            <a:t>Принятие решений по основным проблемным вопросам в области управления качеством на уровне Минпромторга</a:t>
          </a:r>
        </a:p>
      </dgm:t>
    </dgm:pt>
    <dgm:pt modelId="{2D20F1C4-732B-42AE-8752-264190CF3AAA}" type="parTrans" cxnId="{8070AC2C-A731-421E-A14F-8E95811C0AB1}">
      <dgm:prSet/>
      <dgm:spPr/>
      <dgm:t>
        <a:bodyPr/>
        <a:lstStyle/>
        <a:p>
          <a:endParaRPr lang="ru-RU" sz="1050"/>
        </a:p>
      </dgm:t>
    </dgm:pt>
    <dgm:pt modelId="{758BAF44-582D-41EB-961A-8DF582DA0D93}" type="sibTrans" cxnId="{8070AC2C-A731-421E-A14F-8E95811C0AB1}">
      <dgm:prSet/>
      <dgm:spPr>
        <a:blipFill dpi="0" rotWithShape="1">
          <a:blip xmlns:r="http://schemas.openxmlformats.org/officeDocument/2006/relationships" r:embed="rId7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 sz="1100">
            <a:latin typeface="Arial Narrow" pitchFamily="34" charset="0"/>
          </a:endParaRPr>
        </a:p>
      </dgm:t>
    </dgm:pt>
    <dgm:pt modelId="{BA10B661-DDFF-4A90-8984-8A221CCE3665}" type="pres">
      <dgm:prSet presAssocID="{898474C9-AF6E-42B2-B205-4EB7EC99BC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7ADAEB-ED19-441F-AE66-84E59EE9E6F4}" type="pres">
      <dgm:prSet presAssocID="{898474C9-AF6E-42B2-B205-4EB7EC99BC49}" presName="dot1" presStyleLbl="alignNode1" presStyleIdx="0" presStyleCnt="17"/>
      <dgm:spPr/>
    </dgm:pt>
    <dgm:pt modelId="{759D8816-311D-45F6-93EF-B9CDF64100E2}" type="pres">
      <dgm:prSet presAssocID="{898474C9-AF6E-42B2-B205-4EB7EC99BC49}" presName="dot2" presStyleLbl="alignNode1" presStyleIdx="1" presStyleCnt="17"/>
      <dgm:spPr/>
    </dgm:pt>
    <dgm:pt modelId="{E6AD9DFF-80D0-44EC-92AF-5700A270DB84}" type="pres">
      <dgm:prSet presAssocID="{898474C9-AF6E-42B2-B205-4EB7EC99BC49}" presName="dot3" presStyleLbl="alignNode1" presStyleIdx="2" presStyleCnt="17"/>
      <dgm:spPr/>
    </dgm:pt>
    <dgm:pt modelId="{3FBFA810-2D97-4F8B-9D51-B97B38BA36A0}" type="pres">
      <dgm:prSet presAssocID="{898474C9-AF6E-42B2-B205-4EB7EC99BC49}" presName="dot4" presStyleLbl="alignNode1" presStyleIdx="3" presStyleCnt="17"/>
      <dgm:spPr/>
    </dgm:pt>
    <dgm:pt modelId="{B1DF58D8-03F0-4B29-893D-2540AE3689D1}" type="pres">
      <dgm:prSet presAssocID="{898474C9-AF6E-42B2-B205-4EB7EC99BC49}" presName="dot5" presStyleLbl="alignNode1" presStyleIdx="4" presStyleCnt="17"/>
      <dgm:spPr/>
    </dgm:pt>
    <dgm:pt modelId="{FDECD8B6-4495-4E94-BB5E-6F147330C809}" type="pres">
      <dgm:prSet presAssocID="{898474C9-AF6E-42B2-B205-4EB7EC99BC49}" presName="dot6" presStyleLbl="alignNode1" presStyleIdx="5" presStyleCnt="17"/>
      <dgm:spPr/>
    </dgm:pt>
    <dgm:pt modelId="{EDA492BC-0407-4088-8ED3-D6746C1580E6}" type="pres">
      <dgm:prSet presAssocID="{898474C9-AF6E-42B2-B205-4EB7EC99BC49}" presName="dot7" presStyleLbl="alignNode1" presStyleIdx="6" presStyleCnt="17"/>
      <dgm:spPr/>
    </dgm:pt>
    <dgm:pt modelId="{664187AD-1343-4B84-8168-96118DF716E7}" type="pres">
      <dgm:prSet presAssocID="{898474C9-AF6E-42B2-B205-4EB7EC99BC49}" presName="dot8" presStyleLbl="alignNode1" presStyleIdx="7" presStyleCnt="17"/>
      <dgm:spPr/>
    </dgm:pt>
    <dgm:pt modelId="{372271CC-9A11-49DC-8063-4B1F4C601C06}" type="pres">
      <dgm:prSet presAssocID="{898474C9-AF6E-42B2-B205-4EB7EC99BC49}" presName="dot9" presStyleLbl="alignNode1" presStyleIdx="8" presStyleCnt="17"/>
      <dgm:spPr/>
    </dgm:pt>
    <dgm:pt modelId="{EF40753B-481B-4B40-885A-75015F6AE1CE}" type="pres">
      <dgm:prSet presAssocID="{898474C9-AF6E-42B2-B205-4EB7EC99BC49}" presName="dot10" presStyleLbl="alignNode1" presStyleIdx="9" presStyleCnt="17"/>
      <dgm:spPr/>
    </dgm:pt>
    <dgm:pt modelId="{45CAE45C-2B5C-473C-9048-642264F678FB}" type="pres">
      <dgm:prSet presAssocID="{898474C9-AF6E-42B2-B205-4EB7EC99BC49}" presName="dotArrow1" presStyleLbl="alignNode1" presStyleIdx="10" presStyleCnt="17"/>
      <dgm:spPr/>
    </dgm:pt>
    <dgm:pt modelId="{2918B025-ABF4-42F6-A18B-51BE2B03C073}" type="pres">
      <dgm:prSet presAssocID="{898474C9-AF6E-42B2-B205-4EB7EC99BC49}" presName="dotArrow2" presStyleLbl="alignNode1" presStyleIdx="11" presStyleCnt="17"/>
      <dgm:spPr/>
    </dgm:pt>
    <dgm:pt modelId="{9C6FB8E0-9896-4FAB-AF86-2A8D6E71B8B8}" type="pres">
      <dgm:prSet presAssocID="{898474C9-AF6E-42B2-B205-4EB7EC99BC49}" presName="dotArrow3" presStyleLbl="alignNode1" presStyleIdx="12" presStyleCnt="17"/>
      <dgm:spPr/>
    </dgm:pt>
    <dgm:pt modelId="{DF8E2C18-FED3-42B6-8D39-CD7C20B9DA09}" type="pres">
      <dgm:prSet presAssocID="{898474C9-AF6E-42B2-B205-4EB7EC99BC49}" presName="dotArrow4" presStyleLbl="alignNode1" presStyleIdx="13" presStyleCnt="17"/>
      <dgm:spPr/>
    </dgm:pt>
    <dgm:pt modelId="{151F1440-0BF7-49EE-858E-810C0AF5BB2B}" type="pres">
      <dgm:prSet presAssocID="{898474C9-AF6E-42B2-B205-4EB7EC99BC49}" presName="dotArrow5" presStyleLbl="alignNode1" presStyleIdx="14" presStyleCnt="17"/>
      <dgm:spPr/>
    </dgm:pt>
    <dgm:pt modelId="{E3EEB277-3039-4623-A084-F8D481609B4B}" type="pres">
      <dgm:prSet presAssocID="{898474C9-AF6E-42B2-B205-4EB7EC99BC49}" presName="dotArrow6" presStyleLbl="alignNode1" presStyleIdx="15" presStyleCnt="17"/>
      <dgm:spPr/>
    </dgm:pt>
    <dgm:pt modelId="{D73E09FA-F5EC-488D-B8BA-C7326995E2C1}" type="pres">
      <dgm:prSet presAssocID="{898474C9-AF6E-42B2-B205-4EB7EC99BC49}" presName="dotArrow7" presStyleLbl="alignNode1" presStyleIdx="16" presStyleCnt="17"/>
      <dgm:spPr/>
    </dgm:pt>
    <dgm:pt modelId="{54A1E43A-4780-45A9-A381-4C52878E8A90}" type="pres">
      <dgm:prSet presAssocID="{B9190044-CFBD-44AD-84A1-C62D8DB05B3D}" presName="parTx1" presStyleLbl="node1" presStyleIdx="0" presStyleCnt="6" custScaleX="134201" custScaleY="165758"/>
      <dgm:spPr/>
      <dgm:t>
        <a:bodyPr/>
        <a:lstStyle/>
        <a:p>
          <a:endParaRPr lang="ru-RU"/>
        </a:p>
      </dgm:t>
    </dgm:pt>
    <dgm:pt modelId="{EAA40607-64A1-4DB8-83ED-45BE0092F4EF}" type="pres">
      <dgm:prSet presAssocID="{B9190044-CFBD-44AD-84A1-C62D8DB05B3D}" presName="desTx1" presStyleLbl="revTx" presStyleIdx="0" presStyleCnt="3" custLinFactNeighborX="9129" custLinFactNeighborY="26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E1CAE-FB32-4929-889B-842A90D8EDD3}" type="pres">
      <dgm:prSet presAssocID="{B1831003-C0C3-429C-ADD3-EB3554C9363E}" presName="picture1" presStyleCnt="0"/>
      <dgm:spPr/>
    </dgm:pt>
    <dgm:pt modelId="{21D7B75F-9D56-43C2-82BD-02521E439004}" type="pres">
      <dgm:prSet presAssocID="{B1831003-C0C3-429C-ADD3-EB3554C9363E}" presName="imageRepeatNode" presStyleLbl="fgImgPlace1" presStyleIdx="0" presStyleCnt="6" custLinFactNeighborX="-21403" custLinFactNeighborY="-27351"/>
      <dgm:spPr/>
      <dgm:t>
        <a:bodyPr/>
        <a:lstStyle/>
        <a:p>
          <a:endParaRPr lang="ru-RU"/>
        </a:p>
      </dgm:t>
    </dgm:pt>
    <dgm:pt modelId="{F15D1817-D4E7-40EE-B3D4-E1D76CF9D2A1}" type="pres">
      <dgm:prSet presAssocID="{810D6531-4566-43B9-AC23-780F0875205A}" presName="parTx2" presStyleLbl="node1" presStyleIdx="1" presStyleCnt="6" custScaleX="134201" custScaleY="130809" custLinFactNeighborX="2757" custLinFactNeighborY="-6171"/>
      <dgm:spPr/>
      <dgm:t>
        <a:bodyPr/>
        <a:lstStyle/>
        <a:p>
          <a:endParaRPr lang="ru-RU"/>
        </a:p>
      </dgm:t>
    </dgm:pt>
    <dgm:pt modelId="{AE05FA4D-71C2-489B-B929-8646400AFCDC}" type="pres">
      <dgm:prSet presAssocID="{810D6531-4566-43B9-AC23-780F0875205A}" presName="desTx2" presStyleLbl="revTx" presStyleIdx="1" presStyleCnt="3" custLinFactNeighborX="13082" custLinFactNeighborY="12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E0572-570C-4659-BEBE-46FB493A8134}" type="pres">
      <dgm:prSet presAssocID="{D13EB9AD-F256-4062-936D-EE318349328F}" presName="picture2" presStyleCnt="0"/>
      <dgm:spPr/>
    </dgm:pt>
    <dgm:pt modelId="{20AC6F46-A18D-4A0C-9A72-8840713DD1BD}" type="pres">
      <dgm:prSet presAssocID="{D13EB9AD-F256-4062-936D-EE318349328F}" presName="imageRepeatNode" presStyleLbl="fgImgPlace1" presStyleIdx="1" presStyleCnt="6" custLinFactNeighborX="-19025" custLinFactNeighborY="-23783"/>
      <dgm:spPr/>
      <dgm:t>
        <a:bodyPr/>
        <a:lstStyle/>
        <a:p>
          <a:endParaRPr lang="ru-RU"/>
        </a:p>
      </dgm:t>
    </dgm:pt>
    <dgm:pt modelId="{556DB1B6-4313-4F45-BDFE-C7C9261180D3}" type="pres">
      <dgm:prSet presAssocID="{42A2F8D9-91E7-430F-B629-33E703DAF21A}" presName="parTx3" presStyleLbl="node1" presStyleIdx="2" presStyleCnt="6" custScaleX="134201" custScaleY="199991"/>
      <dgm:spPr/>
      <dgm:t>
        <a:bodyPr/>
        <a:lstStyle/>
        <a:p>
          <a:endParaRPr lang="ru-RU"/>
        </a:p>
      </dgm:t>
    </dgm:pt>
    <dgm:pt modelId="{99223764-8CAA-46FE-9FB1-770D108D53BC}" type="pres">
      <dgm:prSet presAssocID="{42A2F8D9-91E7-430F-B629-33E703DAF21A}" presName="desTx3" presStyleLbl="revTx" presStyleIdx="2" presStyleCnt="3" custLinFactNeighborX="16288" custLinFactNeighborY="20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B43B6-41F2-44A7-88F1-14E8435C8546}" type="pres">
      <dgm:prSet presAssocID="{F22D2696-79FC-4963-B2C5-7A0D37F734D1}" presName="picture3" presStyleCnt="0"/>
      <dgm:spPr/>
    </dgm:pt>
    <dgm:pt modelId="{ACC3F7A4-79EC-4CC8-8BAA-AED8E7334A4D}" type="pres">
      <dgm:prSet presAssocID="{F22D2696-79FC-4963-B2C5-7A0D37F734D1}" presName="imageRepeatNode" presStyleLbl="fgImgPlace1" presStyleIdx="2" presStyleCnt="6" custLinFactNeighborX="-40428" custLinFactNeighborY="-9513"/>
      <dgm:spPr/>
      <dgm:t>
        <a:bodyPr/>
        <a:lstStyle/>
        <a:p>
          <a:endParaRPr lang="ru-RU"/>
        </a:p>
      </dgm:t>
    </dgm:pt>
    <dgm:pt modelId="{150DFB5B-CF72-46F1-A9C0-621A496F4B41}" type="pres">
      <dgm:prSet presAssocID="{989C6E0C-3581-42EC-A6D3-43CDBB58167F}" presName="parTx4" presStyleLbl="node1" presStyleIdx="3" presStyleCnt="6" custScaleX="134201" custScaleY="173682" custLinFactNeighborY="-10285"/>
      <dgm:spPr/>
      <dgm:t>
        <a:bodyPr/>
        <a:lstStyle/>
        <a:p>
          <a:endParaRPr lang="ru-RU"/>
        </a:p>
      </dgm:t>
    </dgm:pt>
    <dgm:pt modelId="{38E520FB-56D9-4E2B-B2D8-472CA4F3FCFF}" type="pres">
      <dgm:prSet presAssocID="{113CD370-1B94-4152-8FD1-45B099EAAA1F}" presName="picture4" presStyleCnt="0"/>
      <dgm:spPr/>
    </dgm:pt>
    <dgm:pt modelId="{89BA85CD-78B2-47AC-8CFA-FF6C9DD057E9}" type="pres">
      <dgm:prSet presAssocID="{113CD370-1B94-4152-8FD1-45B099EAAA1F}" presName="imageRepeatNode" presStyleLbl="fgImgPlace1" presStyleIdx="3" presStyleCnt="6" custLinFactNeighborX="-36860" custLinFactNeighborY="-7135"/>
      <dgm:spPr/>
      <dgm:t>
        <a:bodyPr/>
        <a:lstStyle/>
        <a:p>
          <a:endParaRPr lang="ru-RU"/>
        </a:p>
      </dgm:t>
    </dgm:pt>
    <dgm:pt modelId="{C5DF6722-26AD-4559-9E0F-49165D9CEC22}" type="pres">
      <dgm:prSet presAssocID="{A01FE5B2-41C6-4B36-B8DB-7C745F3687B4}" presName="parTx5" presStyleLbl="node1" presStyleIdx="4" presStyleCnt="6" custScaleX="134201" custScaleY="165758" custLinFactNeighborX="3860" custLinFactNeighborY="2056"/>
      <dgm:spPr/>
      <dgm:t>
        <a:bodyPr/>
        <a:lstStyle/>
        <a:p>
          <a:endParaRPr lang="ru-RU"/>
        </a:p>
      </dgm:t>
    </dgm:pt>
    <dgm:pt modelId="{E28FAB54-68D5-474E-8101-C5E3798B12BD}" type="pres">
      <dgm:prSet presAssocID="{CAFDE33A-3DAF-47E9-A390-BFC5A58BC9F1}" presName="picture5" presStyleCnt="0"/>
      <dgm:spPr/>
    </dgm:pt>
    <dgm:pt modelId="{6F554655-398D-46DF-A8CD-40DBC9AB24D6}" type="pres">
      <dgm:prSet presAssocID="{CAFDE33A-3DAF-47E9-A390-BFC5A58BC9F1}" presName="imageRepeatNode" presStyleLbl="fgImgPlace1" presStyleIdx="4" presStyleCnt="6" custLinFactNeighborX="-35671" custLinFactNeighborY="-8324"/>
      <dgm:spPr/>
      <dgm:t>
        <a:bodyPr/>
        <a:lstStyle/>
        <a:p>
          <a:endParaRPr lang="ru-RU"/>
        </a:p>
      </dgm:t>
    </dgm:pt>
    <dgm:pt modelId="{EC9CDDE5-AD87-4F2C-9F1F-5EB6FB57EE0A}" type="pres">
      <dgm:prSet presAssocID="{C449FCAB-B0ED-4BCB-95F0-0911ABE5ADC7}" presName="parTx6" presStyleLbl="node1" presStyleIdx="5" presStyleCnt="6" custScaleX="134201" custScaleY="165758"/>
      <dgm:spPr/>
      <dgm:t>
        <a:bodyPr/>
        <a:lstStyle/>
        <a:p>
          <a:endParaRPr lang="ru-RU"/>
        </a:p>
      </dgm:t>
    </dgm:pt>
    <dgm:pt modelId="{EA353F87-CB85-43A4-BC50-966351B4965E}" type="pres">
      <dgm:prSet presAssocID="{758BAF44-582D-41EB-961A-8DF582DA0D93}" presName="picture6" presStyleCnt="0"/>
      <dgm:spPr/>
    </dgm:pt>
    <dgm:pt modelId="{40060028-8FDF-4085-A4D2-A6F95B135568}" type="pres">
      <dgm:prSet presAssocID="{758BAF44-582D-41EB-961A-8DF582DA0D93}" presName="imageRepeatNode" presStyleLbl="fgImgPlace1" presStyleIdx="5" presStyleCnt="6" custLinFactNeighborX="-30915" custLinFactNeighborY="-13081"/>
      <dgm:spPr/>
      <dgm:t>
        <a:bodyPr/>
        <a:lstStyle/>
        <a:p>
          <a:endParaRPr lang="ru-RU"/>
        </a:p>
      </dgm:t>
    </dgm:pt>
  </dgm:ptLst>
  <dgm:cxnLst>
    <dgm:cxn modelId="{8070AC2C-A731-421E-A14F-8E95811C0AB1}" srcId="{898474C9-AF6E-42B2-B205-4EB7EC99BC49}" destId="{C449FCAB-B0ED-4BCB-95F0-0911ABE5ADC7}" srcOrd="5" destOrd="0" parTransId="{2D20F1C4-732B-42AE-8752-264190CF3AAA}" sibTransId="{758BAF44-582D-41EB-961A-8DF582DA0D93}"/>
    <dgm:cxn modelId="{CA17D171-394B-4EFD-8F80-16A4D34A28EA}" type="presOf" srcId="{DF114FF2-C1A5-4B2A-9305-2D80B8CE5084}" destId="{EAA40607-64A1-4DB8-83ED-45BE0092F4EF}" srcOrd="0" destOrd="0" presId="urn:microsoft.com/office/officeart/2008/layout/AscendingPictureAccentProcess"/>
    <dgm:cxn modelId="{FB737491-AF90-4FFA-A353-A4E68B284CA7}" type="presOf" srcId="{989C6E0C-3581-42EC-A6D3-43CDBB58167F}" destId="{150DFB5B-CF72-46F1-A9C0-621A496F4B41}" srcOrd="0" destOrd="0" presId="urn:microsoft.com/office/officeart/2008/layout/AscendingPictureAccentProcess"/>
    <dgm:cxn modelId="{5FD6C677-8B31-422B-9096-4E398CB17B86}" type="presOf" srcId="{810D6531-4566-43B9-AC23-780F0875205A}" destId="{F15D1817-D4E7-40EE-B3D4-E1D76CF9D2A1}" srcOrd="0" destOrd="0" presId="urn:microsoft.com/office/officeart/2008/layout/AscendingPictureAccentProcess"/>
    <dgm:cxn modelId="{B187105D-D0F5-4D99-AA61-B3E14EF3A517}" type="presOf" srcId="{CAFDE33A-3DAF-47E9-A390-BFC5A58BC9F1}" destId="{6F554655-398D-46DF-A8CD-40DBC9AB24D6}" srcOrd="0" destOrd="0" presId="urn:microsoft.com/office/officeart/2008/layout/AscendingPictureAccentProcess"/>
    <dgm:cxn modelId="{0C623D66-FF66-4ADB-84C8-36B27C5764C3}" type="presOf" srcId="{A01FE5B2-41C6-4B36-B8DB-7C745F3687B4}" destId="{C5DF6722-26AD-4559-9E0F-49165D9CEC22}" srcOrd="0" destOrd="0" presId="urn:microsoft.com/office/officeart/2008/layout/AscendingPictureAccentProcess"/>
    <dgm:cxn modelId="{31DAE9D6-B967-4F58-8921-0605C0177A39}" type="presOf" srcId="{113CD370-1B94-4152-8FD1-45B099EAAA1F}" destId="{89BA85CD-78B2-47AC-8CFA-FF6C9DD057E9}" srcOrd="0" destOrd="0" presId="urn:microsoft.com/office/officeart/2008/layout/AscendingPictureAccentProcess"/>
    <dgm:cxn modelId="{E4325146-B5B0-4940-9B64-18399FCC3332}" srcId="{42A2F8D9-91E7-430F-B629-33E703DAF21A}" destId="{D552795C-8AF2-4126-A3DF-268A48E7A52C}" srcOrd="0" destOrd="0" parTransId="{54B80D6F-F606-4186-8565-39D3E2E12158}" sibTransId="{D7B3C50D-9532-469F-98B2-FC08404DC3D2}"/>
    <dgm:cxn modelId="{FF851BDE-41F2-4E4D-8228-81F6C34314E9}" srcId="{B9190044-CFBD-44AD-84A1-C62D8DB05B3D}" destId="{DF114FF2-C1A5-4B2A-9305-2D80B8CE5084}" srcOrd="0" destOrd="0" parTransId="{0345342A-0DB5-4FBA-89C8-A2C7EEF61C7E}" sibTransId="{FF67C870-692D-4940-8A57-4AE7ABBFD496}"/>
    <dgm:cxn modelId="{757A19B8-EB53-4FCE-8745-D91B24718820}" srcId="{898474C9-AF6E-42B2-B205-4EB7EC99BC49}" destId="{989C6E0C-3581-42EC-A6D3-43CDBB58167F}" srcOrd="3" destOrd="0" parTransId="{A0AEE3F3-C8D9-477C-950E-CF0D623A3B4D}" sibTransId="{113CD370-1B94-4152-8FD1-45B099EAAA1F}"/>
    <dgm:cxn modelId="{2E3903C6-68BD-47FA-ADE3-754377195EE8}" type="presOf" srcId="{D13EB9AD-F256-4062-936D-EE318349328F}" destId="{20AC6F46-A18D-4A0C-9A72-8840713DD1BD}" srcOrd="0" destOrd="0" presId="urn:microsoft.com/office/officeart/2008/layout/AscendingPictureAccentProcess"/>
    <dgm:cxn modelId="{9C1A7057-4B5D-48BB-85F7-F851902A1C13}" srcId="{898474C9-AF6E-42B2-B205-4EB7EC99BC49}" destId="{B9190044-CFBD-44AD-84A1-C62D8DB05B3D}" srcOrd="0" destOrd="0" parTransId="{CFB76BE2-5CFB-43B3-8552-C47026AC83C3}" sibTransId="{B1831003-C0C3-429C-ADD3-EB3554C9363E}"/>
    <dgm:cxn modelId="{C49A1BC0-5981-4142-A296-293F7C8BD32A}" srcId="{898474C9-AF6E-42B2-B205-4EB7EC99BC49}" destId="{A01FE5B2-41C6-4B36-B8DB-7C745F3687B4}" srcOrd="4" destOrd="0" parTransId="{44F595FA-9682-4501-9ED3-C4681415CA4F}" sibTransId="{CAFDE33A-3DAF-47E9-A390-BFC5A58BC9F1}"/>
    <dgm:cxn modelId="{BC059F71-79AB-4DE0-8E1A-9C6490057433}" srcId="{898474C9-AF6E-42B2-B205-4EB7EC99BC49}" destId="{810D6531-4566-43B9-AC23-780F0875205A}" srcOrd="1" destOrd="0" parTransId="{9F97C3AF-D6C0-4A4D-899E-E2B071C2F860}" sibTransId="{D13EB9AD-F256-4062-936D-EE318349328F}"/>
    <dgm:cxn modelId="{040A3EAE-F6D8-440C-BB08-CC25589D1461}" type="presOf" srcId="{C449FCAB-B0ED-4BCB-95F0-0911ABE5ADC7}" destId="{EC9CDDE5-AD87-4F2C-9F1F-5EB6FB57EE0A}" srcOrd="0" destOrd="0" presId="urn:microsoft.com/office/officeart/2008/layout/AscendingPictureAccentProcess"/>
    <dgm:cxn modelId="{742668A9-7F2E-41B1-B8A5-6E2D19289FCA}" type="presOf" srcId="{758BAF44-582D-41EB-961A-8DF582DA0D93}" destId="{40060028-8FDF-4085-A4D2-A6F95B135568}" srcOrd="0" destOrd="0" presId="urn:microsoft.com/office/officeart/2008/layout/AscendingPictureAccentProcess"/>
    <dgm:cxn modelId="{E0F9D4CA-433D-4E6F-A483-9337FC4CC40A}" srcId="{898474C9-AF6E-42B2-B205-4EB7EC99BC49}" destId="{42A2F8D9-91E7-430F-B629-33E703DAF21A}" srcOrd="2" destOrd="0" parTransId="{0793DEB1-1B10-4783-AA6C-78F1A85EC8EE}" sibTransId="{F22D2696-79FC-4963-B2C5-7A0D37F734D1}"/>
    <dgm:cxn modelId="{49A9D3E2-B720-4000-A599-1283BF0EE312}" type="presOf" srcId="{B1831003-C0C3-429C-ADD3-EB3554C9363E}" destId="{21D7B75F-9D56-43C2-82BD-02521E439004}" srcOrd="0" destOrd="0" presId="urn:microsoft.com/office/officeart/2008/layout/AscendingPictureAccentProcess"/>
    <dgm:cxn modelId="{42F6D874-E38E-4CF4-BEA1-D84F19A8FBD7}" type="presOf" srcId="{B9190044-CFBD-44AD-84A1-C62D8DB05B3D}" destId="{54A1E43A-4780-45A9-A381-4C52878E8A90}" srcOrd="0" destOrd="0" presId="urn:microsoft.com/office/officeart/2008/layout/AscendingPictureAccentProcess"/>
    <dgm:cxn modelId="{869C7F3A-B365-4F7A-B9E3-4044CFD1A93A}" type="presOf" srcId="{6C5676CD-BCC6-459A-9D0E-08570B8138AF}" destId="{AE05FA4D-71C2-489B-B929-8646400AFCDC}" srcOrd="0" destOrd="0" presId="urn:microsoft.com/office/officeart/2008/layout/AscendingPictureAccentProcess"/>
    <dgm:cxn modelId="{9F73F8CA-8F41-4004-ACAC-B873CF3E65BB}" srcId="{810D6531-4566-43B9-AC23-780F0875205A}" destId="{6C5676CD-BCC6-459A-9D0E-08570B8138AF}" srcOrd="0" destOrd="0" parTransId="{B0A4DC14-6665-4F04-B9DF-4DCDCB1DE39A}" sibTransId="{D2F3AFD2-F84A-4044-B0BF-B49A1EF95E0D}"/>
    <dgm:cxn modelId="{23E32204-40F4-4B38-986A-03E61876B2E5}" type="presOf" srcId="{D552795C-8AF2-4126-A3DF-268A48E7A52C}" destId="{99223764-8CAA-46FE-9FB1-770D108D53BC}" srcOrd="0" destOrd="0" presId="urn:microsoft.com/office/officeart/2008/layout/AscendingPictureAccentProcess"/>
    <dgm:cxn modelId="{1826434B-DD7F-47DD-B29B-F94912A5AD72}" type="presOf" srcId="{898474C9-AF6E-42B2-B205-4EB7EC99BC49}" destId="{BA10B661-DDFF-4A90-8984-8A221CCE3665}" srcOrd="0" destOrd="0" presId="urn:microsoft.com/office/officeart/2008/layout/AscendingPictureAccentProcess"/>
    <dgm:cxn modelId="{58C730BA-C3AC-4C9A-A850-146DAE0F4A4B}" type="presOf" srcId="{F22D2696-79FC-4963-B2C5-7A0D37F734D1}" destId="{ACC3F7A4-79EC-4CC8-8BAA-AED8E7334A4D}" srcOrd="0" destOrd="0" presId="urn:microsoft.com/office/officeart/2008/layout/AscendingPictureAccentProcess"/>
    <dgm:cxn modelId="{1CA20AE4-FE0C-4397-B069-5205E8CDBDE5}" type="presOf" srcId="{42A2F8D9-91E7-430F-B629-33E703DAF21A}" destId="{556DB1B6-4313-4F45-BDFE-C7C9261180D3}" srcOrd="0" destOrd="0" presId="urn:microsoft.com/office/officeart/2008/layout/AscendingPictureAccentProcess"/>
    <dgm:cxn modelId="{2C1E6072-8173-42DA-8158-A208ED6A1EA0}" type="presParOf" srcId="{BA10B661-DDFF-4A90-8984-8A221CCE3665}" destId="{907ADAEB-ED19-441F-AE66-84E59EE9E6F4}" srcOrd="0" destOrd="0" presId="urn:microsoft.com/office/officeart/2008/layout/AscendingPictureAccentProcess"/>
    <dgm:cxn modelId="{56320047-886F-427B-A60B-82273C0E1E50}" type="presParOf" srcId="{BA10B661-DDFF-4A90-8984-8A221CCE3665}" destId="{759D8816-311D-45F6-93EF-B9CDF64100E2}" srcOrd="1" destOrd="0" presId="urn:microsoft.com/office/officeart/2008/layout/AscendingPictureAccentProcess"/>
    <dgm:cxn modelId="{B643965D-5EA5-4E66-8201-8E96A876F3A5}" type="presParOf" srcId="{BA10B661-DDFF-4A90-8984-8A221CCE3665}" destId="{E6AD9DFF-80D0-44EC-92AF-5700A270DB84}" srcOrd="2" destOrd="0" presId="urn:microsoft.com/office/officeart/2008/layout/AscendingPictureAccentProcess"/>
    <dgm:cxn modelId="{45A25A63-F648-419C-B9E0-F58048672645}" type="presParOf" srcId="{BA10B661-DDFF-4A90-8984-8A221CCE3665}" destId="{3FBFA810-2D97-4F8B-9D51-B97B38BA36A0}" srcOrd="3" destOrd="0" presId="urn:microsoft.com/office/officeart/2008/layout/AscendingPictureAccentProcess"/>
    <dgm:cxn modelId="{8EB7F6DB-1CFC-49AC-AEC4-35B5D1136A88}" type="presParOf" srcId="{BA10B661-DDFF-4A90-8984-8A221CCE3665}" destId="{B1DF58D8-03F0-4B29-893D-2540AE3689D1}" srcOrd="4" destOrd="0" presId="urn:microsoft.com/office/officeart/2008/layout/AscendingPictureAccentProcess"/>
    <dgm:cxn modelId="{8AEAD521-080E-49C4-B48A-38547DE1CC97}" type="presParOf" srcId="{BA10B661-DDFF-4A90-8984-8A221CCE3665}" destId="{FDECD8B6-4495-4E94-BB5E-6F147330C809}" srcOrd="5" destOrd="0" presId="urn:microsoft.com/office/officeart/2008/layout/AscendingPictureAccentProcess"/>
    <dgm:cxn modelId="{D6A952F3-867E-40AF-A135-E1021D0A3B79}" type="presParOf" srcId="{BA10B661-DDFF-4A90-8984-8A221CCE3665}" destId="{EDA492BC-0407-4088-8ED3-D6746C1580E6}" srcOrd="6" destOrd="0" presId="urn:microsoft.com/office/officeart/2008/layout/AscendingPictureAccentProcess"/>
    <dgm:cxn modelId="{A72D157D-E58A-4DE2-8248-AB36BB386E82}" type="presParOf" srcId="{BA10B661-DDFF-4A90-8984-8A221CCE3665}" destId="{664187AD-1343-4B84-8168-96118DF716E7}" srcOrd="7" destOrd="0" presId="urn:microsoft.com/office/officeart/2008/layout/AscendingPictureAccentProcess"/>
    <dgm:cxn modelId="{EFADBE34-4DBF-45D0-8B42-445D835B3D82}" type="presParOf" srcId="{BA10B661-DDFF-4A90-8984-8A221CCE3665}" destId="{372271CC-9A11-49DC-8063-4B1F4C601C06}" srcOrd="8" destOrd="0" presId="urn:microsoft.com/office/officeart/2008/layout/AscendingPictureAccentProcess"/>
    <dgm:cxn modelId="{D2DD05C5-F941-45E1-9204-407FA0D1AFF2}" type="presParOf" srcId="{BA10B661-DDFF-4A90-8984-8A221CCE3665}" destId="{EF40753B-481B-4B40-885A-75015F6AE1CE}" srcOrd="9" destOrd="0" presId="urn:microsoft.com/office/officeart/2008/layout/AscendingPictureAccentProcess"/>
    <dgm:cxn modelId="{B11DA586-8F56-4C2B-B36A-833FACD1D100}" type="presParOf" srcId="{BA10B661-DDFF-4A90-8984-8A221CCE3665}" destId="{45CAE45C-2B5C-473C-9048-642264F678FB}" srcOrd="10" destOrd="0" presId="urn:microsoft.com/office/officeart/2008/layout/AscendingPictureAccentProcess"/>
    <dgm:cxn modelId="{957725FF-CE9C-4AFA-99BD-F74A18300789}" type="presParOf" srcId="{BA10B661-DDFF-4A90-8984-8A221CCE3665}" destId="{2918B025-ABF4-42F6-A18B-51BE2B03C073}" srcOrd="11" destOrd="0" presId="urn:microsoft.com/office/officeart/2008/layout/AscendingPictureAccentProcess"/>
    <dgm:cxn modelId="{FD002FCA-E9D1-4002-9FCE-B6600127A3B6}" type="presParOf" srcId="{BA10B661-DDFF-4A90-8984-8A221CCE3665}" destId="{9C6FB8E0-9896-4FAB-AF86-2A8D6E71B8B8}" srcOrd="12" destOrd="0" presId="urn:microsoft.com/office/officeart/2008/layout/AscendingPictureAccentProcess"/>
    <dgm:cxn modelId="{B72EB4E4-00EF-4796-B5D8-3A3ED00D50FE}" type="presParOf" srcId="{BA10B661-DDFF-4A90-8984-8A221CCE3665}" destId="{DF8E2C18-FED3-42B6-8D39-CD7C20B9DA09}" srcOrd="13" destOrd="0" presId="urn:microsoft.com/office/officeart/2008/layout/AscendingPictureAccentProcess"/>
    <dgm:cxn modelId="{540F3E7E-ECFC-46FC-A857-B0FB9397381D}" type="presParOf" srcId="{BA10B661-DDFF-4A90-8984-8A221CCE3665}" destId="{151F1440-0BF7-49EE-858E-810C0AF5BB2B}" srcOrd="14" destOrd="0" presId="urn:microsoft.com/office/officeart/2008/layout/AscendingPictureAccentProcess"/>
    <dgm:cxn modelId="{15D30026-6878-41AD-891D-522D6942F087}" type="presParOf" srcId="{BA10B661-DDFF-4A90-8984-8A221CCE3665}" destId="{E3EEB277-3039-4623-A084-F8D481609B4B}" srcOrd="15" destOrd="0" presId="urn:microsoft.com/office/officeart/2008/layout/AscendingPictureAccentProcess"/>
    <dgm:cxn modelId="{B924171C-EB78-457E-A778-A496B4053A71}" type="presParOf" srcId="{BA10B661-DDFF-4A90-8984-8A221CCE3665}" destId="{D73E09FA-F5EC-488D-B8BA-C7326995E2C1}" srcOrd="16" destOrd="0" presId="urn:microsoft.com/office/officeart/2008/layout/AscendingPictureAccentProcess"/>
    <dgm:cxn modelId="{3AAB3F7D-0548-4299-9C97-CAB7BFA8BB49}" type="presParOf" srcId="{BA10B661-DDFF-4A90-8984-8A221CCE3665}" destId="{54A1E43A-4780-45A9-A381-4C52878E8A90}" srcOrd="17" destOrd="0" presId="urn:microsoft.com/office/officeart/2008/layout/AscendingPictureAccentProcess"/>
    <dgm:cxn modelId="{C01493C9-24FF-4380-8F30-AB0D70CA86EC}" type="presParOf" srcId="{BA10B661-DDFF-4A90-8984-8A221CCE3665}" destId="{EAA40607-64A1-4DB8-83ED-45BE0092F4EF}" srcOrd="18" destOrd="0" presId="urn:microsoft.com/office/officeart/2008/layout/AscendingPictureAccentProcess"/>
    <dgm:cxn modelId="{2263C2ED-A48B-4198-B8F3-B2703636EEF4}" type="presParOf" srcId="{BA10B661-DDFF-4A90-8984-8A221CCE3665}" destId="{76AE1CAE-FB32-4929-889B-842A90D8EDD3}" srcOrd="19" destOrd="0" presId="urn:microsoft.com/office/officeart/2008/layout/AscendingPictureAccentProcess"/>
    <dgm:cxn modelId="{A1F1F99F-659D-4EF6-A9E4-B19FE05A10C3}" type="presParOf" srcId="{76AE1CAE-FB32-4929-889B-842A90D8EDD3}" destId="{21D7B75F-9D56-43C2-82BD-02521E439004}" srcOrd="0" destOrd="0" presId="urn:microsoft.com/office/officeart/2008/layout/AscendingPictureAccentProcess"/>
    <dgm:cxn modelId="{3EC71A7C-2BC5-4751-9DBF-43438EDDEFBA}" type="presParOf" srcId="{BA10B661-DDFF-4A90-8984-8A221CCE3665}" destId="{F15D1817-D4E7-40EE-B3D4-E1D76CF9D2A1}" srcOrd="20" destOrd="0" presId="urn:microsoft.com/office/officeart/2008/layout/AscendingPictureAccentProcess"/>
    <dgm:cxn modelId="{DA3F6082-34EE-49D9-B554-CB2EC578F439}" type="presParOf" srcId="{BA10B661-DDFF-4A90-8984-8A221CCE3665}" destId="{AE05FA4D-71C2-489B-B929-8646400AFCDC}" srcOrd="21" destOrd="0" presId="urn:microsoft.com/office/officeart/2008/layout/AscendingPictureAccentProcess"/>
    <dgm:cxn modelId="{A8B607FB-F9A0-43C6-AF0F-32135346FF1B}" type="presParOf" srcId="{BA10B661-DDFF-4A90-8984-8A221CCE3665}" destId="{E33E0572-570C-4659-BEBE-46FB493A8134}" srcOrd="22" destOrd="0" presId="urn:microsoft.com/office/officeart/2008/layout/AscendingPictureAccentProcess"/>
    <dgm:cxn modelId="{4D689995-81BE-4378-A3BE-48D2593566F8}" type="presParOf" srcId="{E33E0572-570C-4659-BEBE-46FB493A8134}" destId="{20AC6F46-A18D-4A0C-9A72-8840713DD1BD}" srcOrd="0" destOrd="0" presId="urn:microsoft.com/office/officeart/2008/layout/AscendingPictureAccentProcess"/>
    <dgm:cxn modelId="{40C61BD6-0A20-4E2C-BCD6-5FFB054310E0}" type="presParOf" srcId="{BA10B661-DDFF-4A90-8984-8A221CCE3665}" destId="{556DB1B6-4313-4F45-BDFE-C7C9261180D3}" srcOrd="23" destOrd="0" presId="urn:microsoft.com/office/officeart/2008/layout/AscendingPictureAccentProcess"/>
    <dgm:cxn modelId="{6085677B-07CA-4B3E-BB08-16D4ACDF4F6C}" type="presParOf" srcId="{BA10B661-DDFF-4A90-8984-8A221CCE3665}" destId="{99223764-8CAA-46FE-9FB1-770D108D53BC}" srcOrd="24" destOrd="0" presId="urn:microsoft.com/office/officeart/2008/layout/AscendingPictureAccentProcess"/>
    <dgm:cxn modelId="{0CEBBF66-9DC9-4838-BD5F-1D07EB8769B6}" type="presParOf" srcId="{BA10B661-DDFF-4A90-8984-8A221CCE3665}" destId="{C01B43B6-41F2-44A7-88F1-14E8435C8546}" srcOrd="25" destOrd="0" presId="urn:microsoft.com/office/officeart/2008/layout/AscendingPictureAccentProcess"/>
    <dgm:cxn modelId="{3F8FE317-4B7E-44D4-A446-566C6276568E}" type="presParOf" srcId="{C01B43B6-41F2-44A7-88F1-14E8435C8546}" destId="{ACC3F7A4-79EC-4CC8-8BAA-AED8E7334A4D}" srcOrd="0" destOrd="0" presId="urn:microsoft.com/office/officeart/2008/layout/AscendingPictureAccentProcess"/>
    <dgm:cxn modelId="{23E79226-005F-43C1-8763-713C0F6ABAEA}" type="presParOf" srcId="{BA10B661-DDFF-4A90-8984-8A221CCE3665}" destId="{150DFB5B-CF72-46F1-A9C0-621A496F4B41}" srcOrd="26" destOrd="0" presId="urn:microsoft.com/office/officeart/2008/layout/AscendingPictureAccentProcess"/>
    <dgm:cxn modelId="{D5FDB634-61FF-4E7C-923D-058664313699}" type="presParOf" srcId="{BA10B661-DDFF-4A90-8984-8A221CCE3665}" destId="{38E520FB-56D9-4E2B-B2D8-472CA4F3FCFF}" srcOrd="27" destOrd="0" presId="urn:microsoft.com/office/officeart/2008/layout/AscendingPictureAccentProcess"/>
    <dgm:cxn modelId="{42D587E4-3C17-4135-9C8D-F1B26B961FC9}" type="presParOf" srcId="{38E520FB-56D9-4E2B-B2D8-472CA4F3FCFF}" destId="{89BA85CD-78B2-47AC-8CFA-FF6C9DD057E9}" srcOrd="0" destOrd="0" presId="urn:microsoft.com/office/officeart/2008/layout/AscendingPictureAccentProcess"/>
    <dgm:cxn modelId="{CCE2D7B2-98B3-42C3-A492-3728D1E93DC0}" type="presParOf" srcId="{BA10B661-DDFF-4A90-8984-8A221CCE3665}" destId="{C5DF6722-26AD-4559-9E0F-49165D9CEC22}" srcOrd="28" destOrd="0" presId="urn:microsoft.com/office/officeart/2008/layout/AscendingPictureAccentProcess"/>
    <dgm:cxn modelId="{3A5FBCDA-69A6-4206-A902-E74FC418CC61}" type="presParOf" srcId="{BA10B661-DDFF-4A90-8984-8A221CCE3665}" destId="{E28FAB54-68D5-474E-8101-C5E3798B12BD}" srcOrd="29" destOrd="0" presId="urn:microsoft.com/office/officeart/2008/layout/AscendingPictureAccentProcess"/>
    <dgm:cxn modelId="{EE689F6A-D9AA-40CF-92E4-09C4682A6FBB}" type="presParOf" srcId="{E28FAB54-68D5-474E-8101-C5E3798B12BD}" destId="{6F554655-398D-46DF-A8CD-40DBC9AB24D6}" srcOrd="0" destOrd="0" presId="urn:microsoft.com/office/officeart/2008/layout/AscendingPictureAccentProcess"/>
    <dgm:cxn modelId="{6B9BD2C2-BD70-4B05-8DF6-2E71D3922044}" type="presParOf" srcId="{BA10B661-DDFF-4A90-8984-8A221CCE3665}" destId="{EC9CDDE5-AD87-4F2C-9F1F-5EB6FB57EE0A}" srcOrd="30" destOrd="0" presId="urn:microsoft.com/office/officeart/2008/layout/AscendingPictureAccentProcess"/>
    <dgm:cxn modelId="{D5574331-2D17-44BF-B248-1D90C417689A}" type="presParOf" srcId="{BA10B661-DDFF-4A90-8984-8A221CCE3665}" destId="{EA353F87-CB85-43A4-BC50-966351B4965E}" srcOrd="31" destOrd="0" presId="urn:microsoft.com/office/officeart/2008/layout/AscendingPictureAccentProcess"/>
    <dgm:cxn modelId="{E3962CE0-DCCA-4319-9AF1-B308F93F251B}" type="presParOf" srcId="{EA353F87-CB85-43A4-BC50-966351B4965E}" destId="{40060028-8FDF-4085-A4D2-A6F95B13556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0.09087</cdr:x>
      <cdr:y>0.04749</cdr:y>
    </cdr:from>
    <cdr:to>
      <cdr:x>0.37992</cdr:x>
      <cdr:y>0.81811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12124" y="143123"/>
          <a:ext cx="1310891" cy="2322425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  <a:ln xmlns:a="http://schemas.openxmlformats.org/drawingml/2006/main">
          <a:noFill/>
        </a:ln>
        <a:effectLst xmlns:a="http://schemas.openxmlformats.org/drawingml/2006/main">
          <a:glow rad="127000">
            <a:srgbClr val="FFFFFF">
              <a:alpha val="0"/>
            </a:srgb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0.08276</cdr:x>
      <cdr:y>0.0432</cdr:y>
    </cdr:from>
    <cdr:to>
      <cdr:x>0.36572</cdr:x>
      <cdr:y>0.80429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3312" y="143059"/>
          <a:ext cx="1310640" cy="2520280"/>
        </a:xfrm>
        <a:prstGeom xmlns:a="http://schemas.openxmlformats.org/drawingml/2006/main" prst="rect">
          <a:avLst/>
        </a:prstGeom>
        <a:blipFill xmlns:a="http://schemas.openxmlformats.org/drawingml/2006/main" dpi="0" rotWithShape="1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glow rad="127000">
            <a:srgbClr val="FFFFFF">
              <a:alpha val="0"/>
            </a:srgbClr>
          </a:glow>
        </a:effec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0.05933</cdr:x>
      <cdr:y>0.54072</cdr:y>
    </cdr:from>
    <cdr:to>
      <cdr:x>0.20718</cdr:x>
      <cdr:y>0.62038</cdr:y>
    </cdr:to>
    <cdr:grpSp>
      <cdr:nvGrpSpPr>
        <cdr:cNvPr id="4" name="Группа 3"/>
        <cdr:cNvGrpSpPr/>
      </cdr:nvGrpSpPr>
      <cdr:grpSpPr>
        <a:xfrm xmlns:a="http://schemas.openxmlformats.org/drawingml/2006/main">
          <a:off x="512668" y="1499448"/>
          <a:ext cx="1277566" cy="220902"/>
          <a:chOff x="575133" y="951070"/>
          <a:chExt cx="1108326" cy="216024"/>
        </a:xfrm>
      </cdr:grpSpPr>
      <cdr:sp macro="" textlink="">
        <cdr:nvSpPr>
          <cdr:cNvPr id="2" name="Прямоугольник 1"/>
          <cdr:cNvSpPr/>
        </cdr:nvSpPr>
        <cdr:spPr>
          <a:xfrm xmlns:a="http://schemas.openxmlformats.org/drawingml/2006/main">
            <a:off x="57513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20,2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15" name="Прямоугольник 14"/>
          <cdr:cNvSpPr/>
        </cdr:nvSpPr>
        <cdr:spPr>
          <a:xfrm xmlns:a="http://schemas.openxmlformats.org/drawingml/2006/main">
            <a:off x="963378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6,5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16" name="Прямоугольник 15"/>
          <cdr:cNvSpPr/>
        </cdr:nvSpPr>
        <cdr:spPr>
          <a:xfrm xmlns:a="http://schemas.openxmlformats.org/drawingml/2006/main">
            <a:off x="129521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73,2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0.21667</cdr:x>
      <cdr:y>0.59265</cdr:y>
    </cdr:from>
    <cdr:to>
      <cdr:x>0.36452</cdr:x>
      <cdr:y>0.67231</cdr:y>
    </cdr:to>
    <cdr:grpSp>
      <cdr:nvGrpSpPr>
        <cdr:cNvPr id="17" name="Группа 16"/>
        <cdr:cNvGrpSpPr/>
      </cdr:nvGrpSpPr>
      <cdr:grpSpPr>
        <a:xfrm xmlns:a="http://schemas.openxmlformats.org/drawingml/2006/main">
          <a:off x="1872237" y="1643453"/>
          <a:ext cx="1277566" cy="220902"/>
          <a:chOff x="575133" y="951070"/>
          <a:chExt cx="1108326" cy="216024"/>
        </a:xfrm>
      </cdr:grpSpPr>
      <cdr:sp macro="" textlink="">
        <cdr:nvSpPr>
          <cdr:cNvPr id="18" name="Прямоугольник 17"/>
          <cdr:cNvSpPr/>
        </cdr:nvSpPr>
        <cdr:spPr>
          <a:xfrm xmlns:a="http://schemas.openxmlformats.org/drawingml/2006/main">
            <a:off x="57513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25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19" name="Прямоугольник 18"/>
          <cdr:cNvSpPr/>
        </cdr:nvSpPr>
        <cdr:spPr>
          <a:xfrm xmlns:a="http://schemas.openxmlformats.org/drawingml/2006/main">
            <a:off x="963378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4,5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20" name="Прямоугольник 19"/>
          <cdr:cNvSpPr/>
        </cdr:nvSpPr>
        <cdr:spPr>
          <a:xfrm xmlns:a="http://schemas.openxmlformats.org/drawingml/2006/main">
            <a:off x="129521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70,5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0.35833</cdr:x>
      <cdr:y>0.38492</cdr:y>
    </cdr:from>
    <cdr:to>
      <cdr:x>0.50618</cdr:x>
      <cdr:y>0.46592</cdr:y>
    </cdr:to>
    <cdr:grpSp>
      <cdr:nvGrpSpPr>
        <cdr:cNvPr id="21" name="Группа 20"/>
        <cdr:cNvGrpSpPr/>
      </cdr:nvGrpSpPr>
      <cdr:grpSpPr>
        <a:xfrm xmlns:a="http://schemas.openxmlformats.org/drawingml/2006/main">
          <a:off x="3096315" y="1067406"/>
          <a:ext cx="1277566" cy="224618"/>
          <a:chOff x="575133" y="951070"/>
          <a:chExt cx="1108326" cy="216024"/>
        </a:xfrm>
      </cdr:grpSpPr>
      <cdr:sp macro="" textlink="">
        <cdr:nvSpPr>
          <cdr:cNvPr id="22" name="Прямоугольник 21"/>
          <cdr:cNvSpPr/>
        </cdr:nvSpPr>
        <cdr:spPr>
          <a:xfrm xmlns:a="http://schemas.openxmlformats.org/drawingml/2006/main">
            <a:off x="57513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8,9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23" name="Прямоугольник 22"/>
          <cdr:cNvSpPr/>
        </cdr:nvSpPr>
        <cdr:spPr>
          <a:xfrm xmlns:a="http://schemas.openxmlformats.org/drawingml/2006/main">
            <a:off x="916998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59,9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24" name="Прямоугольник 23"/>
          <cdr:cNvSpPr/>
        </cdr:nvSpPr>
        <cdr:spPr>
          <a:xfrm xmlns:a="http://schemas.openxmlformats.org/drawingml/2006/main">
            <a:off x="129521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31,2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0.51667</cdr:x>
      <cdr:y>0.46282</cdr:y>
    </cdr:from>
    <cdr:to>
      <cdr:x>0.65562</cdr:x>
      <cdr:y>0.54248</cdr:y>
    </cdr:to>
    <cdr:grpSp>
      <cdr:nvGrpSpPr>
        <cdr:cNvPr id="25" name="Группа 24"/>
        <cdr:cNvGrpSpPr/>
      </cdr:nvGrpSpPr>
      <cdr:grpSpPr>
        <a:xfrm xmlns:a="http://schemas.openxmlformats.org/drawingml/2006/main">
          <a:off x="4464525" y="1283427"/>
          <a:ext cx="1200661" cy="220902"/>
          <a:chOff x="641884" y="951068"/>
          <a:chExt cx="1041575" cy="216026"/>
        </a:xfrm>
      </cdr:grpSpPr>
      <cdr:sp macro="" textlink="">
        <cdr:nvSpPr>
          <cdr:cNvPr id="26" name="Прямоугольник 25"/>
          <cdr:cNvSpPr/>
        </cdr:nvSpPr>
        <cdr:spPr>
          <a:xfrm xmlns:a="http://schemas.openxmlformats.org/drawingml/2006/main">
            <a:off x="641884" y="951068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14,1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27" name="Прямоугольник 26"/>
          <cdr:cNvSpPr/>
        </cdr:nvSpPr>
        <cdr:spPr>
          <a:xfrm xmlns:a="http://schemas.openxmlformats.org/drawingml/2006/main">
            <a:off x="963378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54,5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28" name="Прямоугольник 27"/>
          <cdr:cNvSpPr/>
        </cdr:nvSpPr>
        <cdr:spPr>
          <a:xfrm xmlns:a="http://schemas.openxmlformats.org/drawingml/2006/main">
            <a:off x="1295213" y="951070"/>
            <a:ext cx="388246" cy="21602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31,4</a:t>
            </a:r>
            <a:endParaRPr lang="ru-RU" sz="8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0.22081</cdr:x>
      <cdr:y>0.33338</cdr:y>
    </cdr:from>
    <cdr:to>
      <cdr:x>0.25923</cdr:x>
      <cdr:y>0.43136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5253" y="735046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0.11616</cdr:x>
      <cdr:y>0.43685</cdr:y>
    </cdr:from>
    <cdr:to>
      <cdr:x>0.14497</cdr:x>
      <cdr:y>0.53483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03721" y="1211419"/>
          <a:ext cx="248946" cy="271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0.41667</cdr:x>
      <cdr:y>0.28105</cdr:y>
    </cdr:from>
    <cdr:to>
      <cdr:x>0.44549</cdr:x>
      <cdr:y>0.37903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3600400" y="779371"/>
          <a:ext cx="249033" cy="271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0.56297</cdr:x>
      <cdr:y>0.36738</cdr:y>
    </cdr:from>
    <cdr:to>
      <cdr:x>0.59179</cdr:x>
      <cdr:y>0.46536</cdr:y>
    </cdr:to>
    <cdr:sp macro="" textlink="">
      <cdr:nvSpPr>
        <cdr:cNvPr id="34" name="TextBox 1"/>
        <cdr:cNvSpPr txBox="1"/>
      </cdr:nvSpPr>
      <cdr:spPr>
        <a:xfrm xmlns:a="http://schemas.openxmlformats.org/drawingml/2006/main">
          <a:off x="4362123" y="996288"/>
          <a:ext cx="223308" cy="265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0.28333</cdr:x>
      <cdr:y>0.51475</cdr:y>
    </cdr:from>
    <cdr:to>
      <cdr:x>0.31215</cdr:x>
      <cdr:y>0.61273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2448272" y="1427443"/>
          <a:ext cx="249032" cy="271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0.66173</cdr:x>
      <cdr:y>0.09389</cdr:y>
    </cdr:from>
    <cdr:to>
      <cdr:x>0.8034</cdr:x>
      <cdr:y>0.17937</cdr:y>
    </cdr:to>
    <cdr:grpSp>
      <cdr:nvGrpSpPr>
        <cdr:cNvPr id="29" name="Группа 28"/>
        <cdr:cNvGrpSpPr/>
      </cdr:nvGrpSpPr>
      <cdr:grpSpPr>
        <a:xfrm xmlns:a="http://schemas.openxmlformats.org/drawingml/2006/main">
          <a:off x="5717982" y="260363"/>
          <a:ext cx="1224165" cy="237041"/>
          <a:chOff x="-2531585" y="951063"/>
          <a:chExt cx="997118" cy="216024"/>
        </a:xfrm>
      </cdr:grpSpPr>
      <cdr:sp macro="" textlink="">
        <cdr:nvSpPr>
          <cdr:cNvPr id="30" name="Прямоугольник 29"/>
          <cdr:cNvSpPr/>
        </cdr:nvSpPr>
        <cdr:spPr>
          <a:xfrm xmlns:a="http://schemas.openxmlformats.org/drawingml/2006/main">
            <a:off x="-2531585" y="951063"/>
            <a:ext cx="388233" cy="21602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14,4</a:t>
            </a:r>
            <a:endParaRPr lang="ru-RU" sz="9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31" name="Прямоугольник 30"/>
          <cdr:cNvSpPr/>
        </cdr:nvSpPr>
        <cdr:spPr>
          <a:xfrm xmlns:a="http://schemas.openxmlformats.org/drawingml/2006/main">
            <a:off x="-2210102" y="951066"/>
            <a:ext cx="388233" cy="21602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43,1</a:t>
            </a:r>
            <a:endParaRPr lang="ru-RU" sz="9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32" name="Прямоугольник 31"/>
          <cdr:cNvSpPr/>
        </cdr:nvSpPr>
        <cdr:spPr>
          <a:xfrm xmlns:a="http://schemas.openxmlformats.org/drawingml/2006/main">
            <a:off x="-1878278" y="951066"/>
            <a:ext cx="343811" cy="21602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42,5</a:t>
            </a:r>
            <a:endParaRPr lang="ru-RU" sz="9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0.827</cdr:x>
      <cdr:y>0</cdr:y>
    </cdr:from>
    <cdr:to>
      <cdr:x>0.84141</cdr:x>
      <cdr:y>0.09798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6199447" y="-893754"/>
          <a:ext cx="108022" cy="21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0.66186</cdr:x>
      <cdr:y>3.60613E-7</cdr:y>
    </cdr:from>
    <cdr:to>
      <cdr:x>0.80353</cdr:x>
      <cdr:y>0.07729</cdr:y>
    </cdr:to>
    <cdr:grpSp>
      <cdr:nvGrpSpPr>
        <cdr:cNvPr id="37" name="Группа 36"/>
        <cdr:cNvGrpSpPr/>
      </cdr:nvGrpSpPr>
      <cdr:grpSpPr>
        <a:xfrm xmlns:a="http://schemas.openxmlformats.org/drawingml/2006/main">
          <a:off x="5719106" y="1"/>
          <a:ext cx="1224165" cy="214329"/>
          <a:chOff x="-9832293" y="1684341"/>
          <a:chExt cx="935172" cy="202028"/>
        </a:xfrm>
      </cdr:grpSpPr>
      <cdr:sp macro="" textlink="">
        <cdr:nvSpPr>
          <cdr:cNvPr id="38" name="Прямоугольник 37"/>
          <cdr:cNvSpPr/>
        </cdr:nvSpPr>
        <cdr:spPr>
          <a:xfrm xmlns:a="http://schemas.openxmlformats.org/drawingml/2006/main">
            <a:off x="-9832293" y="1684341"/>
            <a:ext cx="364114" cy="20202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85</a:t>
            </a:r>
            <a:endParaRPr lang="ru-RU" sz="9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39" name="Прямоугольник 38"/>
          <cdr:cNvSpPr/>
        </cdr:nvSpPr>
        <cdr:spPr>
          <a:xfrm xmlns:a="http://schemas.openxmlformats.org/drawingml/2006/main">
            <a:off x="-9530782" y="1684344"/>
            <a:ext cx="364114" cy="20202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</a:t>
            </a:r>
            <a:endParaRPr lang="ru-RU" sz="9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  <cdr:sp macro="" textlink="">
        <cdr:nvSpPr>
          <cdr:cNvPr id="40" name="Прямоугольник 39"/>
          <cdr:cNvSpPr/>
        </cdr:nvSpPr>
        <cdr:spPr>
          <a:xfrm xmlns:a="http://schemas.openxmlformats.org/drawingml/2006/main">
            <a:off x="-9219573" y="1684344"/>
            <a:ext cx="322452" cy="20202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>
              <a:lumMod val="20000"/>
              <a:lumOff val="80000"/>
            </a:schemeClr>
          </a:solidFill>
          <a:ln xmlns:a="http://schemas.openxmlformats.org/drawingml/2006/main" w="3175">
            <a:solidFill>
              <a:schemeClr val="tx1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ru-RU" sz="9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endParaRPr lang="ru-RU" sz="9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cdr:txBody>
      </cdr:sp>
    </cdr:grpSp>
  </cdr:relSizeAnchor>
  <cdr:relSizeAnchor xmlns:cdr="http://schemas.openxmlformats.org/drawingml/2006/chartDrawing">
    <cdr:from>
      <cdr:x>0.63333</cdr:x>
      <cdr:y>0.0449</cdr:y>
    </cdr:from>
    <cdr:to>
      <cdr:x>0.66215</cdr:x>
      <cdr:y>0.14288</cdr:y>
    </cdr:to>
    <cdr:sp macro="" textlink="">
      <cdr:nvSpPr>
        <cdr:cNvPr id="41" name="TextBox 1"/>
        <cdr:cNvSpPr txBox="1"/>
      </cdr:nvSpPr>
      <cdr:spPr>
        <a:xfrm xmlns:a="http://schemas.openxmlformats.org/drawingml/2006/main">
          <a:off x="5472608" y="124497"/>
          <a:ext cx="249033" cy="271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0.59322</cdr:x>
      <cdr:y>0.47887</cdr:y>
    </cdr:from>
    <cdr:to>
      <cdr:x>0.88945</cdr:x>
      <cdr:y>0.6206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59" y="2448272"/>
          <a:ext cx="2517049" cy="724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</a:t>
          </a:r>
          <a:r>
            <a: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Cambria Math"/>
              <a:ea typeface="Arial Unicode MS" panose="020B0604020202020204" pitchFamily="34" charset="-128"/>
              <a:cs typeface="Arial" panose="020B0604020202020204" pitchFamily="34" charset="0"/>
            </a:rPr>
            <a:t>"R" </a:t>
          </a:r>
          <a:r>
            <a: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Cambria Math"/>
              <a:ea typeface="Arial Unicode MS" panose="020B0604020202020204" pitchFamily="34" charset="-128"/>
              <a:cs typeface="Arial Unicode MS" panose="020B0604020202020204" pitchFamily="34" charset="-128"/>
            </a:rPr>
            <a:t>(</a:t>
          </a: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Cambria Math"/>
              <a:ea typeface="Arial Unicode MS" panose="020B0604020202020204" pitchFamily="34" charset="-128"/>
              <a:cs typeface="Arial Unicode MS" panose="020B0604020202020204" pitchFamily="34" charset="-128"/>
            </a:rPr>
            <a:t>"</a:t>
          </a: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НТД</a:t>
          </a: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Cambria Math"/>
              <a:ea typeface="Arial Unicode MS" panose="020B0604020202020204" pitchFamily="34" charset="-128"/>
              <a:cs typeface="Arial" panose="020B0604020202020204" pitchFamily="34" charset="0"/>
            </a:rPr>
            <a:t>" ⁄"</a:t>
          </a: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ДЕФ</a:t>
          </a:r>
          <a:r>
            <a:rPr kumimoji="0" lang="ru-RU" sz="16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Cambria Math"/>
              <a:ea typeface="Arial Unicode MS" panose="020B0604020202020204" pitchFamily="34" charset="-128"/>
              <a:cs typeface="Arial" panose="020B0604020202020204" pitchFamily="34" charset="0"/>
            </a:rPr>
            <a:t>" )</a:t>
          </a:r>
          <a:r>
            <a: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10137A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rPr>
            <a:t> </a:t>
          </a:r>
          <a:r>
            <a:rPr lang="ru-RU" sz="2000" i="0" dirty="0" smtClean="0">
              <a:solidFill>
                <a:srgbClr val="002060"/>
              </a:solidFill>
              <a:latin typeface="Cambria Math"/>
            </a:rPr>
            <a:t>=0,89…0,95</a:t>
          </a:r>
          <a:endParaRPr lang="ru-RU" sz="20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0.09322</cdr:x>
      <cdr:y>0.0274</cdr:y>
    </cdr:from>
    <cdr:to>
      <cdr:x>0.17797</cdr:x>
      <cdr:y>0.08219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7" y="14401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/>
            <a:t>е</a:t>
          </a:r>
          <a:r>
            <a:rPr lang="ru-RU" sz="1100" dirty="0" smtClean="0"/>
            <a:t>д.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0.94915</cdr:x>
      <cdr:y>0.82192</cdr:y>
    </cdr:from>
    <cdr:to>
      <cdr:x>1</cdr:x>
      <cdr:y>0.87671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064895" y="432048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е</a:t>
          </a:r>
          <a:r>
            <a:rPr lang="ru-RU" sz="1100" dirty="0" smtClean="0"/>
            <a:t>д.</a:t>
          </a:r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0.49841</cdr:x>
      <cdr:y>0</cdr:y>
    </cdr:from>
    <cdr:to>
      <cdr:x>0.50001</cdr:x>
      <cdr:y>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945746" y="0"/>
          <a:ext cx="15877" cy="457962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0.22997</cdr:x>
      <cdr:y>0.80033</cdr:y>
    </cdr:from>
    <cdr:to>
      <cdr:x>0.32212</cdr:x>
      <cdr:y>1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2282025" y="450043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0.07292</cdr:x>
      <cdr:y>0.13369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0" y="0"/>
          <a:ext cx="723569" cy="6122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0.10898</cdr:x>
      <cdr:y>0.20208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>
          <a:off x="1" y="0"/>
          <a:ext cx="1081377" cy="9254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0.14583</cdr:x>
      <cdr:y>0.2722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1" y="0"/>
          <a:ext cx="1447137" cy="124658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0.1843</cdr:x>
      <cdr:y>0.34513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>
          <a:off x="0" y="-1390650"/>
          <a:ext cx="1722103" cy="159765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0.22676</cdr:x>
      <cdr:y>0.42499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H="1">
          <a:off x="1" y="0"/>
          <a:ext cx="2250218" cy="194630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0.27084</cdr:x>
      <cdr:y>0.50486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H="1">
          <a:off x="1" y="0"/>
          <a:ext cx="2687540" cy="231206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0.31891</cdr:x>
      <cdr:y>0.59341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H="1">
          <a:off x="1" y="0"/>
          <a:ext cx="3164618" cy="27175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0.36699</cdr:x>
      <cdr:y>0.69237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>
          <a:off x="0" y="0"/>
          <a:ext cx="3395372" cy="31734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</cdr:y>
    </cdr:from>
    <cdr:to>
      <cdr:x>0.41907</cdr:x>
      <cdr:y>0.7896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H="1">
          <a:off x="1" y="0"/>
          <a:ext cx="4158532" cy="36160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0.46795</cdr:x>
      <cdr:y>0.88403</cdr:y>
    </cdr:to>
    <cdr:cxnSp macro="">
      <cdr:nvCxnSpPr>
        <cdr:cNvPr id="24" name="Прямая соединительная линия 23"/>
        <cdr:cNvCxnSpPr/>
      </cdr:nvCxnSpPr>
      <cdr:spPr>
        <a:xfrm xmlns:a="http://schemas.openxmlformats.org/drawingml/2006/main" flipH="1">
          <a:off x="0" y="0"/>
          <a:ext cx="4643562" cy="40485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1.00775E-7</cdr:x>
      <cdr:y>0.03299</cdr:y>
    </cdr:from>
    <cdr:to>
      <cdr:x>0.4992</cdr:x>
      <cdr:y>0.98126</cdr:y>
    </cdr:to>
    <cdr:cxnSp macro="">
      <cdr:nvCxnSpPr>
        <cdr:cNvPr id="26" name="Прямая соединительная линия 25"/>
        <cdr:cNvCxnSpPr/>
      </cdr:nvCxnSpPr>
      <cdr:spPr>
        <a:xfrm xmlns:a="http://schemas.openxmlformats.org/drawingml/2006/main" flipH="1">
          <a:off x="1" y="151075"/>
          <a:ext cx="4953662" cy="43427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0.03557</cdr:x>
      <cdr:y>0.11806</cdr:y>
    </cdr:from>
    <cdr:to>
      <cdr:x>0.4992</cdr:x>
      <cdr:y>1</cdr:y>
    </cdr:to>
    <cdr:cxnSp macro="">
      <cdr:nvCxnSpPr>
        <cdr:cNvPr id="29" name="Прямая соединительная линия 28"/>
        <cdr:cNvCxnSpPr/>
      </cdr:nvCxnSpPr>
      <cdr:spPr>
        <a:xfrm xmlns:a="http://schemas.openxmlformats.org/drawingml/2006/main" flipH="1">
          <a:off x="352951" y="540688"/>
          <a:ext cx="4600712" cy="40389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0.08494</cdr:x>
      <cdr:y>0.21522</cdr:y>
    </cdr:from>
    <cdr:to>
      <cdr:x>0.4992</cdr:x>
      <cdr:y>1</cdr:y>
    </cdr:to>
    <cdr:cxnSp macro="">
      <cdr:nvCxnSpPr>
        <cdr:cNvPr id="31" name="Прямая соединительная линия 30"/>
        <cdr:cNvCxnSpPr/>
      </cdr:nvCxnSpPr>
      <cdr:spPr>
        <a:xfrm xmlns:a="http://schemas.openxmlformats.org/drawingml/2006/main" flipH="1">
          <a:off x="842839" y="985961"/>
          <a:ext cx="4110824" cy="35939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0.14054</cdr:x>
      <cdr:y>0.3212</cdr:y>
    </cdr:from>
    <cdr:to>
      <cdr:x>0.4992</cdr:x>
      <cdr:y>1</cdr:y>
    </cdr:to>
    <cdr:cxnSp macro="">
      <cdr:nvCxnSpPr>
        <cdr:cNvPr id="34" name="Прямая соединительная линия 33"/>
        <cdr:cNvCxnSpPr/>
      </cdr:nvCxnSpPr>
      <cdr:spPr>
        <a:xfrm xmlns:a="http://schemas.openxmlformats.org/drawingml/2006/main" flipH="1">
          <a:off x="1394571" y="1470991"/>
          <a:ext cx="3559092" cy="310862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0.19422</cdr:x>
      <cdr:y>0.41843</cdr:y>
    </cdr:from>
    <cdr:to>
      <cdr:x>0.4984</cdr:x>
      <cdr:y>1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 flipH="1">
          <a:off x="1927309" y="1916264"/>
          <a:ext cx="3018403" cy="26633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0.25592</cdr:x>
      <cdr:y>0.53302</cdr:y>
    </cdr:from>
    <cdr:to>
      <cdr:x>0.50081</cdr:x>
      <cdr:y>1</cdr:y>
    </cdr:to>
    <cdr:cxnSp macro="">
      <cdr:nvCxnSpPr>
        <cdr:cNvPr id="38" name="Прямая соединительная линия 37"/>
        <cdr:cNvCxnSpPr/>
      </cdr:nvCxnSpPr>
      <cdr:spPr>
        <a:xfrm xmlns:a="http://schemas.openxmlformats.org/drawingml/2006/main" flipH="1">
          <a:off x="2539559" y="2441050"/>
          <a:ext cx="2430007" cy="213857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0.30881</cdr:x>
      <cdr:y>0.63546</cdr:y>
    </cdr:from>
    <cdr:to>
      <cdr:x>0.5</cdr:x>
      <cdr:y>1</cdr:y>
    </cdr:to>
    <cdr:cxnSp macro="">
      <cdr:nvCxnSpPr>
        <cdr:cNvPr id="40" name="Прямая соединительная линия 39"/>
        <cdr:cNvCxnSpPr/>
      </cdr:nvCxnSpPr>
      <cdr:spPr>
        <a:xfrm xmlns:a="http://schemas.openxmlformats.org/drawingml/2006/main" flipH="1">
          <a:off x="3064345" y="2910177"/>
          <a:ext cx="1897269" cy="166944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0.358</cdr:x>
      <cdr:y>0.72922</cdr:y>
    </cdr:from>
    <cdr:to>
      <cdr:x>0.5</cdr:x>
      <cdr:y>1</cdr:y>
    </cdr:to>
    <cdr:cxnSp macro="">
      <cdr:nvCxnSpPr>
        <cdr:cNvPr id="42" name="Прямая соединительная линия 41"/>
        <cdr:cNvCxnSpPr/>
      </cdr:nvCxnSpPr>
      <cdr:spPr>
        <a:xfrm xmlns:a="http://schemas.openxmlformats.org/drawingml/2006/main" flipH="1">
          <a:off x="3552467" y="3339548"/>
          <a:ext cx="1409147" cy="1240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0.41329</cdr:x>
      <cdr:y>0.83687</cdr:y>
    </cdr:from>
    <cdr:to>
      <cdr:x>0.4992</cdr:x>
      <cdr:y>1</cdr:y>
    </cdr:to>
    <cdr:cxnSp macro="">
      <cdr:nvCxnSpPr>
        <cdr:cNvPr id="44" name="Прямая соединительная линия 43"/>
        <cdr:cNvCxnSpPr/>
      </cdr:nvCxnSpPr>
      <cdr:spPr>
        <a:xfrm xmlns:a="http://schemas.openxmlformats.org/drawingml/2006/main" flipH="1">
          <a:off x="4101108" y="3832528"/>
          <a:ext cx="852555" cy="7470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0.45976</cdr:x>
      <cdr:y>0.92541</cdr:y>
    </cdr:from>
    <cdr:to>
      <cdr:x>0.50081</cdr:x>
      <cdr:y>1</cdr:y>
    </cdr:to>
    <cdr:cxnSp macro="">
      <cdr:nvCxnSpPr>
        <cdr:cNvPr id="46" name="Прямая соединительная линия 45"/>
        <cdr:cNvCxnSpPr/>
      </cdr:nvCxnSpPr>
      <cdr:spPr>
        <a:xfrm xmlns:a="http://schemas.openxmlformats.org/drawingml/2006/main" flipH="1">
          <a:off x="4562283" y="4238045"/>
          <a:ext cx="407283" cy="3415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0.15448</cdr:x>
      <cdr:y>0.04278</cdr:y>
    </cdr:from>
    <cdr:to>
      <cdr:x>0.47303</cdr:x>
      <cdr:y>0.13276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9311" y="126256"/>
          <a:ext cx="2844371" cy="265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дефектов в </a:t>
          </a:r>
          <a:r>
            <a:rPr lang="ru-RU" sz="11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лок</a:t>
          </a:r>
          <a:r>
            <a: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. множестве 60 ед. </a:t>
          </a:r>
          <a:r>
            <a: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(80%)</a:t>
          </a:r>
          <a:endParaRPr lang="ru-RU" sz="11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0.51741</cdr:x>
      <cdr:y>0.03986</cdr:y>
    </cdr:from>
    <cdr:to>
      <cdr:x>0.83596</cdr:x>
      <cdr:y>0.12984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619947" y="117630"/>
          <a:ext cx="2844371" cy="2655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дефектов в </a:t>
          </a:r>
          <a:r>
            <a:rPr lang="ru-RU" sz="11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лок</a:t>
          </a:r>
          <a:r>
            <a: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. множестве </a:t>
          </a:r>
          <a:r>
            <a:rPr lang="ru-RU" sz="11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15_ед</a:t>
          </a:r>
          <a:r>
            <a: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. </a:t>
          </a:r>
          <a:r>
            <a: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(20%)</a:t>
          </a:r>
          <a:endParaRPr lang="ru-RU" sz="11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</cdr:x>
      <cdr:y>0</cdr:y>
    </cdr:from>
    <cdr:to>
      <cdr:x>0.50166</cdr:x>
      <cdr:y>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4464496" y="0"/>
          <a:ext cx="14822" cy="2952328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0.10257</cdr:x>
      <cdr:y>0.22557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0" y="0"/>
          <a:ext cx="985960" cy="9379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1.0403E-7</cdr:x>
      <cdr:y>0</cdr:y>
    </cdr:from>
    <cdr:to>
      <cdr:x>0.14558</cdr:x>
      <cdr:y>0.31922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>
          <a:off x="1" y="0"/>
          <a:ext cx="1399428" cy="13273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0.27628</cdr:x>
      <cdr:y>0.61446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H="1">
          <a:off x="-540689" y="-858741"/>
          <a:ext cx="2655735" cy="25549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0.22747</cdr:x>
      <cdr:y>0.49781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0" y="0"/>
          <a:ext cx="2186608" cy="20698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0.18446</cdr:x>
      <cdr:y>0.40732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0" y="0"/>
          <a:ext cx="1773141" cy="169362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1.0403E-7</cdr:x>
      <cdr:y>0</cdr:y>
    </cdr:from>
    <cdr:to>
      <cdr:x>0.32591</cdr:x>
      <cdr:y>0.73568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H="1">
          <a:off x="1" y="0"/>
          <a:ext cx="3132813" cy="30589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1.0403E-7</cdr:x>
      <cdr:y>0</cdr:y>
    </cdr:from>
    <cdr:to>
      <cdr:x>0.37636</cdr:x>
      <cdr:y>0.85615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1" y="0"/>
          <a:ext cx="3617842" cy="355986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0.067</cdr:x>
      <cdr:y>0.14342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 flipH="1">
          <a:off x="0" y="0"/>
          <a:ext cx="644055" cy="5963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0.42269</cdr:x>
      <cdr:y>0.97163</cdr:y>
    </cdr:to>
    <cdr:cxnSp macro="">
      <cdr:nvCxnSpPr>
        <cdr:cNvPr id="23" name="Прямая соединительная линия 22"/>
        <cdr:cNvCxnSpPr/>
      </cdr:nvCxnSpPr>
      <cdr:spPr>
        <a:xfrm xmlns:a="http://schemas.openxmlformats.org/drawingml/2006/main" flipH="1">
          <a:off x="0" y="0"/>
          <a:ext cx="4063116" cy="404003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0.03837</cdr:x>
      <cdr:y>0</cdr:y>
    </cdr:from>
    <cdr:to>
      <cdr:x>0.47397</cdr:x>
      <cdr:y>1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H="1">
          <a:off x="368853" y="0"/>
          <a:ext cx="4187244" cy="41579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0.09545</cdr:x>
      <cdr:y>0.04878</cdr:y>
    </cdr:from>
    <cdr:to>
      <cdr:x>0.5</cdr:x>
      <cdr:y>1</cdr:y>
    </cdr:to>
    <cdr:cxnSp macro="">
      <cdr:nvCxnSpPr>
        <cdr:cNvPr id="27" name="Прямая соединительная линия 26"/>
        <cdr:cNvCxnSpPr/>
      </cdr:nvCxnSpPr>
      <cdr:spPr>
        <a:xfrm xmlns:a="http://schemas.openxmlformats.org/drawingml/2006/main" flipH="1">
          <a:off x="852272" y="144015"/>
          <a:ext cx="3612224" cy="280831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0.14508</cdr:x>
      <cdr:y>0.17073</cdr:y>
    </cdr:from>
    <cdr:to>
      <cdr:x>0.5</cdr:x>
      <cdr:y>1</cdr:y>
    </cdr:to>
    <cdr:cxnSp macro="">
      <cdr:nvCxnSpPr>
        <cdr:cNvPr id="30" name="Прямая соединительная линия 29"/>
        <cdr:cNvCxnSpPr/>
      </cdr:nvCxnSpPr>
      <cdr:spPr>
        <a:xfrm xmlns:a="http://schemas.openxmlformats.org/drawingml/2006/main" flipH="1">
          <a:off x="1295418" y="504056"/>
          <a:ext cx="3169078" cy="24482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0.19967</cdr:x>
      <cdr:y>0.27771</cdr:y>
    </cdr:from>
    <cdr:to>
      <cdr:x>0.50207</cdr:x>
      <cdr:y>1</cdr:y>
    </cdr:to>
    <cdr:cxnSp macro="">
      <cdr:nvCxnSpPr>
        <cdr:cNvPr id="32" name="Прямая соединительная линия 31"/>
        <cdr:cNvCxnSpPr/>
      </cdr:nvCxnSpPr>
      <cdr:spPr>
        <a:xfrm xmlns:a="http://schemas.openxmlformats.org/drawingml/2006/main" flipH="1">
          <a:off x="1782852" y="819905"/>
          <a:ext cx="2700117" cy="213242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</cdr:x>
      <cdr:y>0.36585</cdr:y>
    </cdr:from>
    <cdr:to>
      <cdr:x>0.5</cdr:x>
      <cdr:y>0.99104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 flipH="1">
          <a:off x="2232249" y="1080120"/>
          <a:ext cx="2232247" cy="18457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0.30504</cdr:x>
      <cdr:y>0.4878</cdr:y>
    </cdr:from>
    <cdr:to>
      <cdr:x>0.5</cdr:x>
      <cdr:y>1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 flipH="1">
          <a:off x="2723701" y="1440160"/>
          <a:ext cx="1740795" cy="151216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0.36046</cdr:x>
      <cdr:y>0.63415</cdr:y>
    </cdr:from>
    <cdr:to>
      <cdr:x>0.5</cdr:x>
      <cdr:y>1</cdr:y>
    </cdr:to>
    <cdr:cxnSp macro="">
      <cdr:nvCxnSpPr>
        <cdr:cNvPr id="41" name="Прямая соединительная линия 40"/>
        <cdr:cNvCxnSpPr/>
      </cdr:nvCxnSpPr>
      <cdr:spPr>
        <a:xfrm xmlns:a="http://schemas.openxmlformats.org/drawingml/2006/main" flipH="1">
          <a:off x="3218544" y="1872208"/>
          <a:ext cx="1245952" cy="10801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0.41129</cdr:x>
      <cdr:y>0.76874</cdr:y>
    </cdr:from>
    <cdr:to>
      <cdr:x>0.50908</cdr:x>
      <cdr:y>1</cdr:y>
    </cdr:to>
    <cdr:cxnSp macro="">
      <cdr:nvCxnSpPr>
        <cdr:cNvPr id="43" name="Прямая соединительная линия 42"/>
        <cdr:cNvCxnSpPr/>
      </cdr:nvCxnSpPr>
      <cdr:spPr>
        <a:xfrm xmlns:a="http://schemas.openxmlformats.org/drawingml/2006/main" flipH="1">
          <a:off x="3672408" y="2269573"/>
          <a:ext cx="873167" cy="68275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0.46965</cdr:x>
      <cdr:y>0.92683</cdr:y>
    </cdr:from>
    <cdr:to>
      <cdr:x>0.5</cdr:x>
      <cdr:y>1</cdr:y>
    </cdr:to>
    <cdr:cxnSp macro="">
      <cdr:nvCxnSpPr>
        <cdr:cNvPr id="45" name="Прямая соединительная линия 44"/>
        <cdr:cNvCxnSpPr/>
      </cdr:nvCxnSpPr>
      <cdr:spPr>
        <a:xfrm xmlns:a="http://schemas.openxmlformats.org/drawingml/2006/main" flipH="1">
          <a:off x="4193501" y="2736304"/>
          <a:ext cx="270995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0.20968</cdr:x>
      <cdr:y>0</cdr:y>
    </cdr:from>
    <cdr:to>
      <cdr:x>0.33555</cdr:x>
      <cdr:y>0.23966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9" y="-3861048"/>
          <a:ext cx="1123892" cy="7075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/>
              </a:solidFill>
            </a:rPr>
            <a:t>1</a:t>
          </a:r>
          <a:r>
            <a:rPr lang="en-US" sz="1600" b="1" dirty="0" smtClean="0">
              <a:solidFill>
                <a:schemeClr val="tx2"/>
              </a:solidFill>
            </a:rPr>
            <a:t>0</a:t>
          </a:r>
          <a:r>
            <a:rPr lang="ru-RU" sz="1600" b="1" dirty="0" smtClean="0">
              <a:solidFill>
                <a:schemeClr val="tx2"/>
              </a:solidFill>
            </a:rPr>
            <a:t> ИИКД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C00000"/>
              </a:solidFill>
            </a:rPr>
            <a:t>6</a:t>
          </a:r>
          <a:r>
            <a:rPr lang="ru-RU" sz="1600" b="1" dirty="0" smtClean="0">
              <a:solidFill>
                <a:srgbClr val="C00000"/>
              </a:solidFill>
            </a:rPr>
            <a:t> ИИТД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0.66129</cdr:x>
      <cdr:y>0</cdr:y>
    </cdr:from>
    <cdr:to>
      <cdr:x>0.78715</cdr:x>
      <cdr:y>0.23966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5904657" y="-3861048"/>
          <a:ext cx="1123803" cy="707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2"/>
              </a:solidFill>
            </a:rPr>
            <a:t>3</a:t>
          </a:r>
          <a:r>
            <a:rPr lang="en-US" sz="1600" b="1" dirty="0" smtClean="0">
              <a:solidFill>
                <a:schemeClr val="tx2"/>
              </a:solidFill>
            </a:rPr>
            <a:t>5</a:t>
          </a:r>
          <a:r>
            <a:rPr lang="ru-RU" sz="1600" b="1" dirty="0" smtClean="0">
              <a:solidFill>
                <a:schemeClr val="tx2"/>
              </a:solidFill>
            </a:rPr>
            <a:t> ИИКД</a:t>
          </a:r>
        </a:p>
        <a:p xmlns:a="http://schemas.openxmlformats.org/drawingml/2006/main">
          <a:pPr algn="ctr"/>
          <a:r>
            <a:rPr lang="en-US" sz="1600" b="1" dirty="0" smtClean="0">
              <a:solidFill>
                <a:srgbClr val="C00000"/>
              </a:solidFill>
            </a:rPr>
            <a:t>13</a:t>
          </a:r>
          <a:r>
            <a:rPr lang="ru-RU" sz="1600" b="1" dirty="0" smtClean="0">
              <a:solidFill>
                <a:srgbClr val="C00000"/>
              </a:solidFill>
            </a:rPr>
            <a:t> ИИТД</a:t>
          </a:r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0.15323</cdr:x>
      <cdr:y>0.17073</cdr:y>
    </cdr:from>
    <cdr:to>
      <cdr:x>0.42742</cdr:x>
      <cdr:y>0.26829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68153" y="504056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(25,0%, по кодам 2,8,14 - 0%)</a:t>
          </a:r>
          <a:endParaRPr lang="ru-RU" sz="11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0.62097</cdr:x>
      <cdr:y>0.17073</cdr:y>
    </cdr:from>
    <cdr:to>
      <cdr:x>0.89516</cdr:x>
      <cdr:y>0.26829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544617" y="504056"/>
          <a:ext cx="24482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(75,0%, по кодам 2,8,14 – 4,6 %)</a:t>
          </a:r>
          <a:endParaRPr lang="ru-RU" sz="1100" b="1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1014-460B-45F3-B75E-2B752AFB6DBA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D4460-6708-4601-AB65-AAE76C8CE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D68-5D3C-438C-B5CD-2D619AD5A9F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64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D68-5D3C-438C-B5CD-2D619AD5A9F1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D68-5D3C-438C-B5CD-2D619AD5A9F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D68-5D3C-438C-B5CD-2D619AD5A9F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2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3D68-5D3C-438C-B5CD-2D619AD5A9F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2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AB19-3133-4FF3-8F94-CFB1ADED5E1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13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AB19-3133-4FF3-8F94-CFB1ADED5E1C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92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AB19-3133-4FF3-8F94-CFB1ADED5E1C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9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3AB19-3133-4FF3-8F94-CFB1ADED5E1C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1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6.wmf"/><Relationship Id="rId5" Type="http://schemas.openxmlformats.org/officeDocument/2006/relationships/image" Target="../media/image15.png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40.png"/><Relationship Id="rId9" Type="http://schemas.openxmlformats.org/officeDocument/2006/relationships/image" Target="../media/image5.wmf"/><Relationship Id="rId1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7"/>
          <p:cNvSpPr txBox="1">
            <a:spLocks/>
          </p:cNvSpPr>
          <p:nvPr/>
        </p:nvSpPr>
        <p:spPr>
          <a:xfrm>
            <a:off x="543520" y="2132857"/>
            <a:ext cx="8064897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 состоянии и результатах деятельности АО «Концерн ВКО «</a:t>
            </a:r>
            <a:r>
              <a:rPr 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Алмаз – </a:t>
            </a:r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Антей»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в области управления качеством и надежностью оборонной продукции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5634"/>
            <a:ext cx="2227312" cy="22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5894" y="30276"/>
            <a:ext cx="8820150" cy="63293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 bwMode="auto">
          <a:xfrm>
            <a:off x="213406" y="6359639"/>
            <a:ext cx="88201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1400" b="1" dirty="0" smtClean="0">
                <a:solidFill>
                  <a:srgbClr val="1F497D"/>
                </a:solidFill>
              </a:rPr>
              <a:t>Москва, 2021</a:t>
            </a:r>
            <a:endParaRPr lang="ru-RU" sz="1400" b="1" dirty="0">
              <a:solidFill>
                <a:srgbClr val="1F497D"/>
              </a:solidFill>
            </a:endParaRPr>
          </a:p>
        </p:txBody>
      </p:sp>
      <p:sp>
        <p:nvSpPr>
          <p:cNvPr id="9" name="Rectangle 94"/>
          <p:cNvSpPr>
            <a:spLocks noChangeArrowheads="1"/>
          </p:cNvSpPr>
          <p:nvPr/>
        </p:nvSpPr>
        <p:spPr bwMode="auto">
          <a:xfrm>
            <a:off x="452438" y="4987623"/>
            <a:ext cx="8496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>
                <a:solidFill>
                  <a:schemeClr val="tx2"/>
                </a:solidFill>
              </a:rPr>
              <a:t>Н</a:t>
            </a:r>
            <a:r>
              <a:rPr lang="ru-RU" sz="1600" b="1" dirty="0" smtClean="0">
                <a:solidFill>
                  <a:schemeClr val="tx2"/>
                </a:solidFill>
              </a:rPr>
              <a:t>ачальник </a:t>
            </a:r>
            <a:r>
              <a:rPr lang="ru-RU" sz="1600" b="1" dirty="0">
                <a:solidFill>
                  <a:schemeClr val="tx2"/>
                </a:solidFill>
              </a:rPr>
              <a:t>инспекции по качеству </a:t>
            </a:r>
            <a:endParaRPr lang="ru-RU" sz="1600" b="1" dirty="0" smtClean="0">
              <a:solidFill>
                <a:schemeClr val="tx2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АО </a:t>
            </a:r>
            <a:r>
              <a:rPr lang="ru-RU" sz="1600" b="1" dirty="0">
                <a:solidFill>
                  <a:schemeClr val="tx2"/>
                </a:solidFill>
              </a:rPr>
              <a:t>«Концерн </a:t>
            </a:r>
            <a:r>
              <a:rPr lang="ru-RU" sz="1600" b="1" dirty="0" smtClean="0">
                <a:solidFill>
                  <a:schemeClr val="tx2"/>
                </a:solidFill>
              </a:rPr>
              <a:t>ВКО «Алмаз </a:t>
            </a:r>
            <a:r>
              <a:rPr lang="ru-RU" sz="1600" b="1" dirty="0">
                <a:solidFill>
                  <a:schemeClr val="tx2"/>
                </a:solidFill>
              </a:rPr>
              <a:t>– Антей</a:t>
            </a:r>
            <a:r>
              <a:rPr lang="ru-RU" sz="1600" b="1" dirty="0" smtClean="0">
                <a:solidFill>
                  <a:schemeClr val="tx2"/>
                </a:solidFill>
              </a:rPr>
              <a:t>» </a:t>
            </a:r>
          </a:p>
          <a:p>
            <a:pPr algn="r"/>
            <a:r>
              <a:rPr lang="ru-RU" sz="1600" b="1" dirty="0" err="1">
                <a:solidFill>
                  <a:schemeClr val="tx2"/>
                </a:solidFill>
              </a:rPr>
              <a:t>Палихов</a:t>
            </a:r>
            <a:r>
              <a:rPr lang="ru-RU" sz="1600" b="1" dirty="0">
                <a:solidFill>
                  <a:schemeClr val="tx2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Г.В.</a:t>
            </a:r>
            <a:endParaRPr lang="ru-RU" altLang="ru-RU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99126" y="813"/>
            <a:ext cx="8044874" cy="97991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СМК, являющиеся основными источниками дефектов, выявленные в рамках пилотного проекта СУКНП и инспекторских проверок ДО Концерна 2018-2020 гг.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14"/>
            <a:ext cx="1099127" cy="9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10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1049166"/>
                <a:ext cx="9143999" cy="664919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Отсутствие в организациях ИС Концерна</a:t>
                </a:r>
                <a:r>
                  <a:rPr lang="ru-RU" sz="1600" b="1" dirty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, </a:t>
                </a: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серийно выпускающих </a:t>
                </a:r>
                <a:r>
                  <a:rPr lang="ru-RU" sz="1600" b="1" dirty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изделия </a:t>
                </a: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ОП,  репрезентативного учета и анализа дефектов, нарушений по всем источникам их генерации и фиксации. Количество выявленных дефектов, нарушений </a:t>
                </a:r>
                <a:r>
                  <a:rPr lang="ru-RU" sz="1600" b="1" dirty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на стадии ЖЦ «производство</a:t>
                </a: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» за счет мероприятий пилотного проекта СУКНП и инспекторских проверок увеличилось по сравнению с 2017 годом в 2018 году  в 17,6 раз, в 2019 году в 15,7 раз.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Крайне низкая результативность процесса «входной контроль» (в части ПКИ и изделий ЭКБ). При относительном количестве дефектов по причине ЭКБ в их общем       количестве ∽ (30 – 35)% результативность входного контроля по этому элементу производственной деятельности не превышает (3 – 4)%.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Крайне низкая результативность процесса «управление технической документацией». Из общего числа выпускаемых и внедряемых извещений об изменении конструкторской и технологической документации менее 20% (извещений), касаются изделий ОП, комплектующих изделий, генерирующих 80% дефектов, а в локализованной по Парето области наличие ИИ КД, ИИ ТД по кодам 2, 8,14 (ориентированные на качество продукции)  - 0%.</a:t>
                </a:r>
              </a:p>
              <a:p>
                <a:pPr marL="342900" indent="-342900" algn="just">
                  <a:buFont typeface="+mj-lt"/>
                  <a:buAutoNum type="arabicPeriod"/>
                </a:pP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Формально, с нарушениями требований ГОСТ РВ 0015─002─2012, осуществляется контроль соблюдения технологической дисциплины выполняемых технологических операций. Доля нарушений технологической дисциплины в общем количестве причин по всем источникам фиксации дефектов и нарушений (производственные дефекты, списание в брак, отклонения от КД, ТД, </a:t>
                </a:r>
                <a:r>
                  <a:rPr lang="ru-RU" sz="1600" b="1" dirty="0" err="1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техотход</a:t>
                </a:r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) составляет (80 -100)%.</a:t>
                </a:r>
              </a:p>
              <a:p>
                <a:pPr marL="361950" indent="350838" algn="just"/>
                <a:r>
                  <a:rPr lang="ru-RU" sz="1600" b="1" dirty="0" smtClean="0">
                    <a:solidFill>
                      <a:srgbClr val="10137A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Выявлена сильная зависимость и оценен коэффициент парной корреляции между нарушениями технологической дисциплины и производственным дефектами по                               7 изделиям из локализованного (по Парето) множества на двух ДО Концерна, участвующих в выполнении пилотного проекта по СУКНП, который равен</a:t>
                </a:r>
              </a:p>
              <a:p>
                <a:pPr algn="ctr"/>
                <a:r>
                  <a:rPr lang="ru-RU" sz="1600" b="1" dirty="0" smtClean="0">
                    <a:solidFill>
                      <a:srgbClr val="10137A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1" i="0" smtClean="0">
                        <a:solidFill>
                          <a:srgbClr val="10137A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m:t>R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10137A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ru-RU" sz="1600" b="1" i="1" dirty="0" smtClean="0">
                                <a:solidFill>
                                  <a:srgbClr val="10137A"/>
                                </a:solidFill>
                                <a:latin typeface="Cambria Math"/>
                                <a:ea typeface="Arial Unicode MS" panose="020B0604020202020204" pitchFamily="34" charset="-128"/>
                                <a:cs typeface="Arial Unicode MS" panose="020B0604020202020204" pitchFamily="34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ru-RU" sz="1600" b="1" i="0" dirty="0" smtClean="0">
                                <a:solidFill>
                                  <a:srgbClr val="10137A"/>
                                </a:solidFill>
                                <a:latin typeface="Arial" panose="020B0604020202020204" pitchFamily="34" charset="0"/>
                                <a:ea typeface="Arial Unicode MS" panose="020B0604020202020204" pitchFamily="34" charset="-128"/>
                                <a:cs typeface="Arial" panose="020B0604020202020204" pitchFamily="34" charset="0"/>
                              </a:rPr>
                              <m:t>НТД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ru-RU" sz="1600" b="1" i="0" dirty="0" smtClean="0">
                                <a:solidFill>
                                  <a:srgbClr val="10137A"/>
                                </a:solidFill>
                                <a:latin typeface="Arial" panose="020B0604020202020204" pitchFamily="34" charset="0"/>
                                <a:ea typeface="Arial Unicode MS" panose="020B0604020202020204" pitchFamily="34" charset="-128"/>
                                <a:cs typeface="Arial" panose="020B0604020202020204" pitchFamily="34" charset="0"/>
                              </a:rPr>
                              <m:t>ДЕФ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ru-RU" sz="1600" b="1" i="0" smtClean="0">
                        <a:solidFill>
                          <a:srgbClr val="10137A"/>
                        </a:solid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m:t>=0,76…0,92</m:t>
                    </m:r>
                  </m:oMath>
                </a14:m>
                <a:r>
                  <a:rPr lang="ru-RU" sz="1400" b="1" dirty="0" smtClean="0">
                    <a:solidFill>
                      <a:srgbClr val="10137A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 </a:t>
                </a:r>
                <a:endParaRPr lang="ru-RU" sz="1400" b="1" dirty="0">
                  <a:solidFill>
                    <a:srgbClr val="10137A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9166"/>
                <a:ext cx="9143999" cy="66491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3"/>
          <p:cNvSpPr txBox="1">
            <a:spLocks/>
          </p:cNvSpPr>
          <p:nvPr/>
        </p:nvSpPr>
        <p:spPr>
          <a:xfrm>
            <a:off x="6876256" y="7173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6BF01F-F928-49AE-859B-4113E0910970}" type="slidenum">
              <a:rPr lang="ru-RU" sz="1600" b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10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6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99126" y="813"/>
            <a:ext cx="8044874" cy="97991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СМК, являющиеся основными источниками дефектов, выявленные в рамках реализации пилотного проекта и инспекторских проверок ДО Концерна 2018-2020 гг.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14"/>
            <a:ext cx="1099127" cy="979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47276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11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043" y="1124744"/>
            <a:ext cx="8928992" cy="50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ru-RU" b="1" dirty="0" smtClean="0">
              <a:solidFill>
                <a:srgbClr val="10137A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600" b="1" dirty="0" smtClean="0">
                <a:solidFill>
                  <a:srgbClr val="10137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Используемые показатели оценки результативности деятельности ДО Концерна в сфере управления качеством носят формальный характер и не отражают действительное состояние дел в этой области. Так, например, используемый в качестве индикатора труда персонала показатель «сдача продукции ОТК с первого предъявления» не отражает качество труда, поскольку доля технологических операций, подлежащих контролю ОТК, не превышает в среднем по предприятиям ИС Концерна (25 – 30)%. По отдельным изделиям ОП этот показатель составляет &lt; 7%. Сравнение точечных оценок этого показателя статистически несостоятельно и приводит только к самоуспокоенности в части необходимости принятия каких либо мер.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ru-RU" sz="1600" b="1" dirty="0" smtClean="0">
                <a:solidFill>
                  <a:srgbClr val="10137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Имеет место организация производственных процессов на рабочих местах по </a:t>
            </a:r>
            <a:r>
              <a:rPr lang="ru-RU" sz="1600" b="1" dirty="0" err="1" smtClean="0">
                <a:solidFill>
                  <a:srgbClr val="10137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безлитерной</a:t>
            </a:r>
            <a:r>
              <a:rPr lang="ru-RU" sz="1600" b="1" dirty="0" smtClean="0">
                <a:solidFill>
                  <a:srgbClr val="10137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неактуальной  технической документации или при полном ее отсутствии. Имеется подтвержденный факт выпуска продукции в течение пяти лет по временной ТД.</a:t>
            </a:r>
          </a:p>
          <a:p>
            <a:pPr marL="361950" indent="271463" algn="just"/>
            <a:r>
              <a:rPr lang="ru-RU" sz="1600" b="1" dirty="0" smtClean="0">
                <a:solidFill>
                  <a:srgbClr val="10137A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ТД требует переработки, например, в части совмещения контрольных операций ОТК с операциями, в наибольшей степени генерирующих дефекты и нарушения и увеличения в технологическом процессе изготовления важнейших изделий оборонной продукции, в том числе из локализованного (по Парето) множества количества контрольных операций ОТК.</a:t>
            </a:r>
            <a:endParaRPr lang="ru-RU" sz="1600" b="1" dirty="0">
              <a:solidFill>
                <a:srgbClr val="10137A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14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29352"/>
              </p:ext>
            </p:extLst>
          </p:nvPr>
        </p:nvGraphicFramePr>
        <p:xfrm>
          <a:off x="830319" y="5085184"/>
          <a:ext cx="7286415" cy="1680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47311"/>
              </p:ext>
            </p:extLst>
          </p:nvPr>
        </p:nvGraphicFramePr>
        <p:xfrm>
          <a:off x="251520" y="633405"/>
          <a:ext cx="8640960" cy="277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465886"/>
              </p:ext>
            </p:extLst>
          </p:nvPr>
        </p:nvGraphicFramePr>
        <p:xfrm>
          <a:off x="179512" y="3284985"/>
          <a:ext cx="424847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586760"/>
              </p:ext>
            </p:extLst>
          </p:nvPr>
        </p:nvGraphicFramePr>
        <p:xfrm>
          <a:off x="4453626" y="3284984"/>
          <a:ext cx="4582870" cy="185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21907" y="0"/>
            <a:ext cx="8322093" cy="637681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800" dirty="0" smtClean="0"/>
              <a:t>Изменение </a:t>
            </a:r>
            <a:r>
              <a:rPr lang="ru-RU" sz="1800" dirty="0"/>
              <a:t>количества дефектов ОП  по причине </a:t>
            </a:r>
            <a:r>
              <a:rPr lang="ru-RU" sz="1800" dirty="0" smtClean="0"/>
              <a:t>несоответствующих </a:t>
            </a:r>
            <a:r>
              <a:rPr lang="ru-RU" sz="1800" dirty="0"/>
              <a:t>ПКИ и </a:t>
            </a:r>
            <a:r>
              <a:rPr lang="ru-RU" sz="1800" dirty="0" smtClean="0"/>
              <a:t>ЭКБ (результативность входного контроля)</a:t>
            </a:r>
            <a:endParaRPr lang="ru-RU" sz="1800" dirty="0"/>
          </a:p>
        </p:txBody>
      </p:sp>
      <p:sp>
        <p:nvSpPr>
          <p:cNvPr id="8" name="Поле 2"/>
          <p:cNvSpPr txBox="1"/>
          <p:nvPr/>
        </p:nvSpPr>
        <p:spPr>
          <a:xfrm>
            <a:off x="1" y="637681"/>
            <a:ext cx="743036" cy="2560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" b="1" spc="100" dirty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Arial"/>
              </a:rPr>
              <a:t>КОНЦЕРН</a:t>
            </a:r>
            <a:r>
              <a:rPr lang="ru-RU" sz="400" b="1" spc="100" dirty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Times New Roman"/>
              </a:rPr>
              <a:t> </a:t>
            </a:r>
            <a:r>
              <a:rPr lang="ru-RU" sz="400" b="1" spc="100" dirty="0" smtClean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Arial"/>
              </a:rPr>
              <a:t>ВКО</a:t>
            </a:r>
            <a:endParaRPr lang="ru-RU" sz="900" dirty="0">
              <a:solidFill>
                <a:srgbClr val="000000"/>
              </a:solidFill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" b="1" spc="100" dirty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Arial"/>
              </a:rPr>
              <a:t>АЛМАЗ</a:t>
            </a:r>
            <a:r>
              <a:rPr lang="ru-RU" sz="400" b="1" spc="100" dirty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Times New Roman"/>
              </a:rPr>
              <a:t>-</a:t>
            </a:r>
            <a:r>
              <a:rPr lang="ru-RU" sz="400" b="1" spc="100" dirty="0">
                <a:solidFill>
                  <a:srgbClr val="17365D"/>
                </a:solidFill>
                <a:effectLst>
                  <a:outerShdw blurRad="75057" dist="38100" dir="5400000" sy="-20000">
                    <a:srgbClr val="000000">
                      <a:alpha val="25000"/>
                    </a:srgbClr>
                  </a:outerShdw>
                  <a:reflection blurRad="6350" stA="55000" endA="50" endPos="85000" dist="29997" dir="5400000" sy="-100000" algn="bl"/>
                </a:effectLst>
                <a:latin typeface="Verdana"/>
                <a:ea typeface="Constantia"/>
                <a:cs typeface="Arial"/>
              </a:rPr>
              <a:t>АНТЕЙ</a:t>
            </a:r>
            <a:endParaRPr lang="ru-RU" sz="900" dirty="0">
              <a:solidFill>
                <a:srgbClr val="000000"/>
              </a:solidFill>
              <a:ea typeface="Constantia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267" y="1"/>
            <a:ext cx="799406" cy="962025"/>
            <a:chOff x="51629" y="15018"/>
            <a:chExt cx="743036" cy="968441"/>
          </a:xfrm>
        </p:grpSpPr>
        <p:pic>
          <p:nvPicPr>
            <p:cNvPr id="10" name="Рисунок 9" descr="Безимени-1"/>
            <p:cNvPicPr>
              <a:picLocks noChangeAspect="1"/>
            </p:cNvPicPr>
            <p:nvPr/>
          </p:nvPicPr>
          <p:blipFill rotWithShape="1"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0" r="38602" b="70742"/>
            <a:stretch/>
          </p:blipFill>
          <p:spPr bwMode="auto">
            <a:xfrm>
              <a:off x="51629" y="15018"/>
              <a:ext cx="743035" cy="7191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Поле 2"/>
            <p:cNvSpPr txBox="1"/>
            <p:nvPr/>
          </p:nvSpPr>
          <p:spPr>
            <a:xfrm>
              <a:off x="51629" y="652646"/>
              <a:ext cx="743036" cy="3308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Arial"/>
                </a:rPr>
                <a:t>КОНЦЕРН</a:t>
              </a: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Times New Roman"/>
                </a:rPr>
                <a:t> </a:t>
              </a: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Arial"/>
                </a:rPr>
                <a:t>ВКО</a:t>
              </a:r>
              <a:endParaRPr lang="ru-RU" sz="900" dirty="0">
                <a:solidFill>
                  <a:srgbClr val="000000"/>
                </a:solidFill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Arial"/>
                </a:rPr>
                <a:t>АЛМАЗ</a:t>
              </a: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Times New Roman"/>
                </a:rPr>
                <a:t>-</a:t>
              </a:r>
              <a:r>
                <a:rPr lang="ru-RU" sz="400" b="1" spc="100" dirty="0">
                  <a:solidFill>
                    <a:srgbClr val="17365D"/>
                  </a:solidFill>
                  <a:effectLst>
                    <a:outerShdw blurRad="75057" dist="38100" dir="5400000" sy="-20000">
                      <a:srgbClr val="000000">
                        <a:alpha val="25000"/>
                      </a:srgbClr>
                    </a:outerShdw>
                    <a:reflection blurRad="6350" stA="55000" endA="50" endPos="85000" dist="29997" dir="5400000" sy="-100000" algn="bl"/>
                  </a:effectLst>
                  <a:latin typeface="Verdana"/>
                  <a:ea typeface="Constantia"/>
                  <a:cs typeface="Arial"/>
                </a:rPr>
                <a:t>АНТЕЙ</a:t>
              </a:r>
              <a:endParaRPr lang="ru-RU" sz="900" dirty="0">
                <a:solidFill>
                  <a:srgbClr val="000000"/>
                </a:solidFill>
                <a:ea typeface="Constantia"/>
                <a:cs typeface="Times New Roman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595914" y="2831553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0000"/>
                </a:solidFill>
              </a:rPr>
              <a:t>год</a:t>
            </a:r>
            <a:endParaRPr lang="ru-RU" sz="10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1906" y="847745"/>
            <a:ext cx="557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050" b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деф</a:t>
            </a:r>
            <a:r>
              <a:rPr lang="ru-RU" sz="1200" b="1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9" y="7938"/>
            <a:ext cx="790383" cy="78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12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TextBox 1"/>
          <p:cNvSpPr txBox="1"/>
          <p:nvPr/>
        </p:nvSpPr>
        <p:spPr>
          <a:xfrm flipH="1">
            <a:off x="7236296" y="899055"/>
            <a:ext cx="1584176" cy="2612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% фактические уровни</a:t>
            </a:r>
            <a:endParaRPr lang="ru-RU" b="1" dirty="0"/>
          </a:p>
        </p:txBody>
      </p:sp>
      <p:sp>
        <p:nvSpPr>
          <p:cNvPr id="17" name="TextBox 1"/>
          <p:cNvSpPr txBox="1"/>
          <p:nvPr/>
        </p:nvSpPr>
        <p:spPr>
          <a:xfrm flipH="1">
            <a:off x="7215478" y="637681"/>
            <a:ext cx="1512168" cy="26124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</a:rPr>
              <a:t>% требуемые уровни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99592" y="0"/>
            <a:ext cx="8244408" cy="836712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Доля нарушений </a:t>
            </a:r>
            <a:r>
              <a:rPr lang="ru-RU" sz="1600" dirty="0" smtClean="0"/>
              <a:t>(дефектов) по причине </a:t>
            </a:r>
            <a:r>
              <a:rPr lang="ru-RU" sz="1600" dirty="0"/>
              <a:t>«нарушение </a:t>
            </a:r>
            <a:r>
              <a:rPr lang="ru-RU" sz="1600" dirty="0" smtClean="0"/>
              <a:t>персоналом технологической </a:t>
            </a:r>
            <a:r>
              <a:rPr lang="ru-RU" sz="1600" dirty="0"/>
              <a:t>дисциплины</a:t>
            </a:r>
            <a:r>
              <a:rPr lang="ru-RU" sz="1600" dirty="0" smtClean="0"/>
              <a:t>»  </a:t>
            </a:r>
            <a:r>
              <a:rPr lang="ru-RU" sz="1600" dirty="0"/>
              <a:t>(стадия ЖЦИ «производство</a:t>
            </a:r>
            <a:r>
              <a:rPr lang="ru-RU" sz="1600" dirty="0" smtClean="0"/>
              <a:t>») </a:t>
            </a:r>
          </a:p>
          <a:p>
            <a:r>
              <a:rPr lang="ru-RU" sz="1600" dirty="0" smtClean="0"/>
              <a:t>(по результатам пилотного проекта и инспекторских проверок)</a:t>
            </a:r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938"/>
            <a:ext cx="899591" cy="8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71504759"/>
              </p:ext>
            </p:extLst>
          </p:nvPr>
        </p:nvGraphicFramePr>
        <p:xfrm>
          <a:off x="-10861" y="775352"/>
          <a:ext cx="9091850" cy="524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20373" y="4437112"/>
            <a:ext cx="9361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Источники дефектов, нарушений</a:t>
            </a:r>
            <a:endParaRPr lang="ru-RU" sz="1100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19610" y="6125060"/>
            <a:ext cx="906145" cy="283243"/>
          </a:xfrm>
          <a:prstGeom prst="flowChartProcess">
            <a:avLst/>
          </a:prstGeom>
          <a:pattFill prst="dkDnDiag">
            <a:fgClr>
              <a:srgbClr val="FF0000"/>
            </a:fgClr>
            <a:bgClr>
              <a:schemeClr val="bg1"/>
            </a:bgClr>
          </a:pattFill>
          <a:ln w="0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TextBox 14"/>
          <p:cNvSpPr txBox="1"/>
          <p:nvPr/>
        </p:nvSpPr>
        <p:spPr>
          <a:xfrm>
            <a:off x="5825755" y="6078238"/>
            <a:ext cx="3210741" cy="580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b="1" kern="1200" dirty="0">
                <a:solidFill>
                  <a:srgbClr val="000000"/>
                </a:solidFill>
                <a:effectLst/>
                <a:latin typeface="Arial"/>
                <a:ea typeface="MS Mincho"/>
              </a:rPr>
              <a:t>– </a:t>
            </a:r>
            <a:r>
              <a:rPr lang="ru-RU" sz="1600" b="1" kern="1200" dirty="0" smtClean="0">
                <a:solidFill>
                  <a:srgbClr val="000000"/>
                </a:solidFill>
                <a:effectLst/>
                <a:latin typeface="Arial"/>
                <a:ea typeface="MS Mincho"/>
              </a:rPr>
              <a:t>данные </a:t>
            </a:r>
            <a:r>
              <a:rPr lang="ru-RU" sz="1600" b="1" dirty="0" smtClean="0">
                <a:solidFill>
                  <a:srgbClr val="000000"/>
                </a:solidFill>
                <a:latin typeface="Arial"/>
                <a:ea typeface="MS Mincho"/>
              </a:rPr>
              <a:t>по вине персонала отсутствуют</a:t>
            </a:r>
            <a:endParaRPr lang="ru-RU" sz="1600" b="1" kern="1200" dirty="0" smtClean="0">
              <a:solidFill>
                <a:srgbClr val="000000"/>
              </a:solidFill>
              <a:effectLst/>
              <a:latin typeface="Arial"/>
              <a:ea typeface="MS Mincho"/>
            </a:endParaRPr>
          </a:p>
          <a:p>
            <a:endParaRPr lang="ru-RU" sz="1600" b="1" dirty="0">
              <a:solidFill>
                <a:srgbClr val="000000"/>
              </a:solidFill>
              <a:latin typeface="Arial"/>
              <a:ea typeface="MS Mincho"/>
            </a:endParaRPr>
          </a:p>
          <a:p>
            <a:endParaRPr lang="ru-RU" sz="1200" dirty="0">
              <a:effectLst/>
              <a:latin typeface="Times New Roman"/>
              <a:ea typeface="MS Mincho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39552" y="6089927"/>
            <a:ext cx="3325495" cy="432048"/>
            <a:chOff x="0" y="0"/>
            <a:chExt cx="3325495" cy="179451"/>
          </a:xfrm>
        </p:grpSpPr>
        <p:sp>
          <p:nvSpPr>
            <p:cNvPr id="19" name="TextBox 14"/>
            <p:cNvSpPr txBox="1"/>
            <p:nvPr/>
          </p:nvSpPr>
          <p:spPr>
            <a:xfrm>
              <a:off x="914400" y="0"/>
              <a:ext cx="2411095" cy="1794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b="1" kern="1200" dirty="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– вина </a:t>
              </a:r>
              <a:r>
                <a:rPr lang="ru-RU" sz="1600" b="1" kern="1200" dirty="0" smtClean="0">
                  <a:solidFill>
                    <a:srgbClr val="000000"/>
                  </a:solidFill>
                  <a:effectLst/>
                  <a:latin typeface="Arial"/>
                  <a:ea typeface="MS Mincho"/>
                </a:rPr>
                <a:t>персонала</a:t>
              </a:r>
            </a:p>
            <a:p>
              <a:endParaRPr lang="ru-RU" sz="1600" b="1" dirty="0">
                <a:solidFill>
                  <a:srgbClr val="000000"/>
                </a:solidFill>
                <a:latin typeface="Arial"/>
                <a:ea typeface="MS Mincho"/>
              </a:endParaRPr>
            </a:p>
            <a:p>
              <a:endParaRPr lang="ru-RU" sz="1200" dirty="0">
                <a:effectLst/>
                <a:latin typeface="Times New Roman"/>
                <a:ea typeface="MS Mincho"/>
              </a:endParaRPr>
            </a:p>
          </p:txBody>
        </p:sp>
        <p:sp>
          <p:nvSpPr>
            <p:cNvPr id="20" name="Блок-схема: процесс 19"/>
            <p:cNvSpPr/>
            <p:nvPr/>
          </p:nvSpPr>
          <p:spPr>
            <a:xfrm>
              <a:off x="0" y="31898"/>
              <a:ext cx="906145" cy="117645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201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1486125E-37F3-D742-A8B4-2DDB32766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027" y="756749"/>
                <a:ext cx="6858000" cy="53107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1486125E-37F3-D742-A8B4-2DDB32766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7" y="756749"/>
                <a:ext cx="6858000" cy="531072"/>
              </a:xfrm>
              <a:prstGeom prst="rect">
                <a:avLst/>
              </a:prstGeom>
              <a:blipFill rotWithShape="1">
                <a:blip r:embed="rId4"/>
                <a:stretch>
                  <a:fillRect t="-1299" r="-2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17550" y="-6926"/>
                <a:ext cx="8126450" cy="12947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extLst/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indent="803275" algn="ctr">
                  <a:spcBef>
                    <a:spcPct val="0"/>
                  </a:spcBef>
                </a:pPr>
                <a:r>
                  <a:rPr lang="ru-RU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Оценка корреляционной зависимости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  <m:t>ТД</m:t>
                        </m:r>
                      </m:sub>
                    </m:sSub>
                    <m:r>
                      <a:rPr lang="ru-RU" sz="2000" b="0" i="0" smtClean="0">
                        <a:solidFill>
                          <a:srgbClr val="002060"/>
                        </a:solidFill>
                        <a:latin typeface="Cambria Math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m:t>f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/>
                        <a:ea typeface="Arial Unicode MS" panose="020B0604020202020204" pitchFamily="34" charset="-128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ru-RU" sz="2000" b="0" i="1" smtClean="0">
                            <a:solidFill>
                              <a:srgbClr val="002060"/>
                            </a:solidFill>
                            <a:latin typeface="Cambria Math"/>
                            <a:ea typeface="Arial Unicode MS" panose="020B0604020202020204" pitchFamily="34" charset="-128"/>
                            <a:cs typeface="Arial" panose="020B0604020202020204" pitchFamily="34" charset="0"/>
                          </a:rPr>
                          <m:t>деф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)            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/>
                </a:r>
                <a:br>
                  <a:rPr lang="ru-RU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</a:br>
                <a:r>
                  <a:rPr lang="ru-RU" sz="20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" panose="020B0604020202020204" pitchFamily="34" charset="0"/>
                  </a:rPr>
                  <a:t>изделий ОП из локализованного множества на ДО Концерна, реализующих пилотный проект СУКНП</a:t>
                </a:r>
                <a:endParaRPr lang="ru-RU" sz="2000" b="1" dirty="0">
                  <a:solidFill>
                    <a:srgbClr val="00206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0" y="-6926"/>
                <a:ext cx="8126450" cy="1294747"/>
              </a:xfrm>
              <a:prstGeom prst="rect">
                <a:avLst/>
              </a:prstGeom>
              <a:blipFill rotWithShape="1">
                <a:blip r:embed="rId5"/>
                <a:stretch>
                  <a:fillRect r="-7802"/>
                </a:stretch>
              </a:blipFill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4"/>
            <a:ext cx="971600" cy="9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380478"/>
                  </p:ext>
                </p:extLst>
              </p:nvPr>
            </p:nvGraphicFramePr>
            <p:xfrm>
              <a:off x="35493" y="1397000"/>
              <a:ext cx="9001003" cy="3353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5588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312732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1471664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3488433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17699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159488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</a:tblGrid>
                  <a:tr h="37581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</a:t>
                          </a:r>
                          <a:b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п/п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Предприятие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Корреляционная зависимость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Коэффициент парной корреляции</a:t>
                          </a:r>
                        </a:p>
                        <a:p>
                          <a:pPr algn="ctr"/>
                          <a:endParaRPr lang="ru-RU" sz="1200" b="1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/>
                          <a:endParaRPr lang="ru-RU" sz="1200" b="1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/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36004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Тип зависимости</a:t>
                          </a:r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     ,</a:t>
                          </a:r>
                        </a:p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52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Предприятие 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b="0" i="1" smtClean="0">
                                        <a:latin typeface="Cambria Math"/>
                                        <a:ea typeface="Arial Unicode MS" panose="020B0604020202020204" pitchFamily="34" charset="-128"/>
                                        <a:cs typeface="Arial Unicode MS" panose="020B0604020202020204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Arial" panose="020B0604020202020204" pitchFamily="34" charset="0"/>
                                        <a:ea typeface="Arial Unicode MS" panose="020B0604020202020204" pitchFamily="34" charset="-128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ru-RU" sz="1600" b="0" i="0" smtClean="0">
                                        <a:latin typeface="Arial" panose="020B0604020202020204" pitchFamily="34" charset="0"/>
                                        <a:ea typeface="Arial Unicode MS" panose="020B0604020202020204" pitchFamily="34" charset="-128"/>
                                        <a:cs typeface="Arial" panose="020B0604020202020204" pitchFamily="34" charset="0"/>
                                      </a:rPr>
                                      <m:t>ТД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ru-RU" sz="1600" b="0" i="0" smtClean="0">
                                    <a:latin typeface="Arial" panose="020B0604020202020204" pitchFamily="34" charset="0"/>
                                    <a:ea typeface="Arial Unicode MS" panose="020B0604020202020204" pitchFamily="34" charset="-128"/>
                                    <a:cs typeface="Arial" panose="020B0604020202020204" pitchFamily="34" charset="0"/>
                                  </a:rPr>
                                  <m:t>=1,801 </m:t>
                                </m:r>
                                <m:sSubSup>
                                  <m:sSubSupPr>
                                    <m:ctrlPr>
                                      <a:rPr lang="ru-RU" sz="1600" b="0" i="1" kern="1200" smtClean="0">
                                        <a:solidFill>
                                          <a:schemeClr val="dk1"/>
                                        </a:solidFill>
                                        <a:latin typeface="Cambria Math"/>
                                        <a:ea typeface="Arial Unicode MS" panose="020B0604020202020204" pitchFamily="34" charset="-128"/>
                                        <a:cs typeface="Arial Unicode MS" panose="020B0604020202020204" pitchFamily="34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Arial" panose="020B0604020202020204" pitchFamily="34" charset="0"/>
                                        <a:ea typeface="Arial Unicode MS" panose="020B0604020202020204" pitchFamily="34" charset="-128"/>
                                        <a:cs typeface="Arial" panose="020B0604020202020204" pitchFamily="34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ru-RU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Arial" panose="020B0604020202020204" pitchFamily="34" charset="0"/>
                                        <a:ea typeface="Arial Unicode MS" panose="020B0604020202020204" pitchFamily="34" charset="-128"/>
                                        <a:cs typeface="Arial" panose="020B0604020202020204" pitchFamily="34" charset="0"/>
                                      </a:rPr>
                                      <m:t>д</m:t>
                                    </m:r>
                                  </m:sub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1600" b="0" i="0" kern="1200" smtClean="0">
                                        <a:solidFill>
                                          <a:schemeClr val="dk1"/>
                                        </a:solidFill>
                                        <a:latin typeface="Arial" panose="020B0604020202020204" pitchFamily="34" charset="0"/>
                                        <a:ea typeface="Arial Unicode MS" panose="020B0604020202020204" pitchFamily="34" charset="-128"/>
                                        <a:cs typeface="Arial" panose="020B0604020202020204" pitchFamily="34" charset="0"/>
                                      </a:rPr>
                                      <m:t>0,649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600" b="0" i="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0,803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433288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2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 smtClean="0"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smtClean="0"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ТД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i="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 =</a:t>
                          </a:r>
                          <a:r>
                            <a:rPr lang="ru-RU" sz="1600" b="0" i="0" baseline="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 0,322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b="0" i="1" smtClean="0"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 b="0" i="0" smtClean="0"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smtClean="0"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д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ru-RU" sz="1600" b="0" i="0" smtClean="0"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 − </m:t>
                              </m:r>
                            </m:oMath>
                          </a14:m>
                          <a:r>
                            <a:rPr lang="ru-RU" sz="1600" b="0" i="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0,0671</a:t>
                          </a:r>
                          <a:endParaRPr lang="ru-RU" sz="1600" b="0" i="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0,865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0,896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346722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3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ТД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i="0" kern="120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 = 0,6008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д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ru-RU" sz="1600" b="0" i="0" kern="1200" smtClean="0">
                                  <a:solidFill>
                                    <a:schemeClr val="dk1"/>
                                  </a:solidFill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 − 6,029</m:t>
                              </m:r>
                            </m:oMath>
                          </a14:m>
                          <a:endParaRPr lang="ru-RU" sz="1600" b="0" i="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0,899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0,948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33288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4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ТД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i="0" kern="120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 = 0,2181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д</m:t>
                                  </m:r>
                                </m:sub>
                                <m:sup/>
                              </m:sSubSup>
                              <m:r>
                                <m:rPr>
                                  <m:nor/>
                                </m:rPr>
                                <a:rPr lang="ru-RU" sz="1600" b="0" i="0" kern="1200" smtClean="0">
                                  <a:solidFill>
                                    <a:schemeClr val="dk1"/>
                                  </a:solidFill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 −  2,0053</m:t>
                              </m:r>
                            </m:oMath>
                          </a14:m>
                          <a:endParaRPr lang="ru-RU" sz="1600" b="0" i="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0,838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0,916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570092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err="1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Изд.1,2,3,4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ТД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i="0" kern="1200" dirty="0" smtClean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 = 0,0008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600" b="0" i="1" kern="1200" smtClean="0">
                                      <a:solidFill>
                                        <a:schemeClr val="dk1"/>
                                      </a:solidFill>
                                      <a:latin typeface="Cambria Math"/>
                                      <a:ea typeface="Arial Unicode MS" panose="020B0604020202020204" pitchFamily="34" charset="-128"/>
                                      <a:cs typeface="Arial Unicode MS" panose="020B0604020202020204" pitchFamily="34" charset="-128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д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ru-RU" sz="1600" b="0" i="0" kern="1200" smtClean="0">
                                      <a:solidFill>
                                        <a:schemeClr val="dk1"/>
                                      </a:solidFill>
                                      <a:latin typeface="Arial" panose="020B0604020202020204" pitchFamily="34" charset="0"/>
                                      <a:ea typeface="Arial Unicode MS" panose="020B0604020202020204" pitchFamily="34" charset="-128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ru-RU" sz="1600" b="0" i="0" kern="1200" smtClean="0">
                                  <a:solidFill>
                                    <a:schemeClr val="dk1"/>
                                  </a:solidFill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+ 0,1859</m:t>
                              </m:r>
                              <m:r>
                                <m:rPr>
                                  <m:nor/>
                                </m:rPr>
                                <a:rPr lang="en-US" sz="1600" b="0" i="0" kern="1200" smtClean="0">
                                  <a:solidFill>
                                    <a:schemeClr val="dk1"/>
                                  </a:solidFill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1600" b="0" i="0" kern="1200" smtClean="0">
                                  <a:solidFill>
                                    <a:schemeClr val="dk1"/>
                                  </a:solidFill>
                                  <a:latin typeface="Arial" panose="020B0604020202020204" pitchFamily="34" charset="0"/>
                                  <a:ea typeface="Arial Unicode MS" panose="020B0604020202020204" pitchFamily="34" charset="-128"/>
                                  <a:cs typeface="Arial" panose="020B0604020202020204" pitchFamily="34" charset="0"/>
                                </a:rPr>
                                <m:t>+6,0043</m:t>
                              </m:r>
                            </m:oMath>
                          </a14:m>
                          <a:endParaRPr lang="ru-RU" sz="1600" b="0" i="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0,822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0,902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5380478"/>
                  </p:ext>
                </p:extLst>
              </p:nvPr>
            </p:nvGraphicFramePr>
            <p:xfrm>
              <a:off x="35493" y="1397000"/>
              <a:ext cx="9001003" cy="335310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155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3127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147166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348843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71769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159488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</a:tblGrid>
                  <a:tr h="375816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</a:t>
                          </a:r>
                          <a:b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п/п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Предприятие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Корреляционная зависимость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Коэффициент парной корреляции</a:t>
                          </a:r>
                        </a:p>
                        <a:p>
                          <a:pPr algn="ctr"/>
                          <a:endParaRPr lang="ru-RU" sz="1200" b="1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/>
                          <a:endParaRPr lang="ru-RU" sz="1200" b="1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/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30024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Тип зависимости</a:t>
                          </a:r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     ,</a:t>
                          </a:r>
                        </a:p>
                        <a:p>
                          <a:pPr algn="ctr"/>
                          <a:r>
                            <a:rPr lang="ru-RU" sz="1200" b="1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200" b="1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522104"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 rowSpan="5"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Предприятие 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1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91958" t="-191860" r="-66434" b="-3488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0,803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33288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2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91958" t="-353521" r="-66434" b="-3225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0,865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0,896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88493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3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91958" t="-511111" r="-66434" b="-263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0,899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0,948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33288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Изделие 4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91958" t="-542254" r="-66434" b="-1338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0,838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0,916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570092"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err="1" smtClean="0"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Изд.1,2,3,4</a:t>
                          </a:r>
                          <a:endParaRPr lang="ru-RU" sz="12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blipFill rotWithShape="1">
                          <a:blip r:embed="rId7"/>
                          <a:stretch>
                            <a:fillRect l="-91958" t="-485106" r="-66434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0,822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200" dirty="0" smtClean="0">
                              <a:latin typeface="Arial" panose="020B0604020202020204" pitchFamily="34" charset="0"/>
                              <a:ea typeface="Arial Unicode MS" panose="020B0604020202020204" pitchFamily="34" charset="-128"/>
                              <a:cs typeface="Arial" panose="020B0604020202020204" pitchFamily="34" charset="0"/>
                            </a:rPr>
                            <a:t>0,902</a:t>
                          </a:r>
                          <a:endParaRPr lang="ru-RU" sz="1200" dirty="0">
                            <a:latin typeface="Arial" panose="020B0604020202020204" pitchFamily="34" charset="0"/>
                            <a:ea typeface="Arial Unicode MS" panose="020B0604020202020204" pitchFamily="34" charset="-128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454353"/>
              </p:ext>
            </p:extLst>
          </p:nvPr>
        </p:nvGraphicFramePr>
        <p:xfrm>
          <a:off x="6804248" y="1700808"/>
          <a:ext cx="29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8" imgW="291960" imgH="279360" progId="Equation.DSMT4">
                  <p:embed/>
                </p:oleObj>
              </mc:Choice>
              <mc:Fallback>
                <p:oleObj name="Equation" r:id="rId8" imgW="2919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04248" y="1700808"/>
                        <a:ext cx="292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991645"/>
              </p:ext>
            </p:extLst>
          </p:nvPr>
        </p:nvGraphicFramePr>
        <p:xfrm>
          <a:off x="7775553" y="1844824"/>
          <a:ext cx="689992" cy="44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10" imgW="761760" imgH="495000" progId="Equation.DSMT4">
                  <p:embed/>
                </p:oleObj>
              </mc:Choice>
              <mc:Fallback>
                <p:oleObj name="Equation" r:id="rId10" imgW="7617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75553" y="1844824"/>
                        <a:ext cx="689992" cy="448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4983535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Примечание: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52113" y="5386723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количество зафиксированных </a:t>
            </a:r>
            <a:r>
              <a:rPr lang="ru-RU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НТД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при выполнении технологических операций при изготовлении изделий  </a:t>
            </a: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504356"/>
              </p:ext>
            </p:extLst>
          </p:nvPr>
        </p:nvGraphicFramePr>
        <p:xfrm>
          <a:off x="8543692" y="5840397"/>
          <a:ext cx="349818" cy="27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2" imgW="482400" imgH="380880" progId="Equation.DSMT4">
                  <p:embed/>
                </p:oleObj>
              </mc:Choice>
              <mc:Fallback>
                <p:oleObj name="Equation" r:id="rId12" imgW="4824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43692" y="5840397"/>
                        <a:ext cx="349818" cy="27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59512" y="5827088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количество производственных дефектов, зафиксированных на стадии </a:t>
            </a:r>
            <a:r>
              <a:rPr lang="ru-RU" sz="12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ЖЦ</a:t>
            </a:r>
            <a:r>
              <a:rPr lang="ru-RU" sz="1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«производство» изделий   </a:t>
            </a:r>
            <a:endParaRPr lang="ru-RU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66957"/>
              </p:ext>
            </p:extLst>
          </p:nvPr>
        </p:nvGraphicFramePr>
        <p:xfrm>
          <a:off x="8532440" y="5400788"/>
          <a:ext cx="349250" cy="25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14" imgW="482400" imgH="380880" progId="Equation.DSMT4">
                  <p:embed/>
                </p:oleObj>
              </mc:Choice>
              <mc:Fallback>
                <p:oleObj name="Equation" r:id="rId14" imgW="482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440" y="5400788"/>
                        <a:ext cx="349250" cy="2565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14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5413" y="5331068"/>
                <a:ext cx="590162" cy="38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ТД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13" y="5331068"/>
                <a:ext cx="590162" cy="388311"/>
              </a:xfrm>
              <a:prstGeom prst="rect">
                <a:avLst/>
              </a:prstGeom>
              <a:blipFill rotWithShape="1">
                <a:blip r:embed="rId1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8223" y="5772811"/>
                <a:ext cx="526041" cy="385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m:t>д</m:t>
                          </m:r>
                        </m:sub>
                        <m:sup/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23" y="5772811"/>
                <a:ext cx="526041" cy="385555"/>
              </a:xfrm>
              <a:prstGeom prst="rect">
                <a:avLst/>
              </a:prstGeom>
              <a:blipFill rotWithShape="1">
                <a:blip r:embed="rId17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1486125E-37F3-D742-A8B4-2DDB32766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1027" y="756749"/>
                <a:ext cx="6858000" cy="53107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="" xmlns:a16="http://schemas.microsoft.com/office/drawing/2014/main" id="{1486125E-37F3-D742-A8B4-2DDB32766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7" y="756749"/>
                <a:ext cx="6858000" cy="531072"/>
              </a:xfrm>
              <a:prstGeom prst="rect">
                <a:avLst/>
              </a:prstGeom>
              <a:blipFill rotWithShape="1">
                <a:blip r:embed="rId3"/>
                <a:stretch>
                  <a:fillRect t="-1299" r="-2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05164" y="-6926"/>
            <a:ext cx="8234970" cy="1419702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Корреляционная зависимость                                                                      количества дефектов и нарушений технологической дисциплины                   для четырех изделий из локализованного множества на предприятии ИС Концерна, реализующем пилотный проект по СУКНП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4"/>
            <a:ext cx="891027" cy="9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626295"/>
              </p:ext>
            </p:extLst>
          </p:nvPr>
        </p:nvGraphicFramePr>
        <p:xfrm>
          <a:off x="323529" y="1484784"/>
          <a:ext cx="8496943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15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67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486125E-37F3-D742-A8B4-2DDB32766A4D}"/>
              </a:ext>
            </a:extLst>
          </p:cNvPr>
          <p:cNvSpPr txBox="1">
            <a:spLocks/>
          </p:cNvSpPr>
          <p:nvPr/>
        </p:nvSpPr>
        <p:spPr>
          <a:xfrm>
            <a:off x="891027" y="756749"/>
            <a:ext cx="6858000" cy="531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7" y="2"/>
            <a:ext cx="8376990" cy="836709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Распределение количества 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дефектов по изделию из локализованного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множества (на примере предприятия реализующего пилотный проект СУКНП)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70"/>
            <a:ext cx="755577" cy="75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35575082"/>
              </p:ext>
            </p:extLst>
          </p:nvPr>
        </p:nvGraphicFramePr>
        <p:xfrm>
          <a:off x="96069" y="883144"/>
          <a:ext cx="8928992" cy="295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72871087"/>
              </p:ext>
            </p:extLst>
          </p:nvPr>
        </p:nvGraphicFramePr>
        <p:xfrm>
          <a:off x="179512" y="3861048"/>
          <a:ext cx="878497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11435" y="3429000"/>
            <a:ext cx="9144001" cy="405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ИИ КД и ИИ ТД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6684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16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25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3" name="Прямая соединительная линия 1042"/>
          <p:cNvCxnSpPr>
            <a:stCxn id="125" idx="3"/>
          </p:cNvCxnSpPr>
          <p:nvPr/>
        </p:nvCxnSpPr>
        <p:spPr>
          <a:xfrm flipV="1">
            <a:off x="5889032" y="1276000"/>
            <a:ext cx="178810" cy="1070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Прямоугольник 1025"/>
          <p:cNvSpPr/>
          <p:nvPr/>
        </p:nvSpPr>
        <p:spPr>
          <a:xfrm>
            <a:off x="143187" y="592648"/>
            <a:ext cx="2683503" cy="2289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3" tIns="38606" rIns="77213" bIns="38606" rtlCol="0" anchor="ctr"/>
          <a:lstStyle/>
          <a:p>
            <a:pPr algn="ctr" defTabSz="914180"/>
            <a:endParaRPr lang="ru-RU">
              <a:solidFill>
                <a:prstClr val="white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8684" y="1696267"/>
            <a:ext cx="8873330" cy="3831417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3" tIns="38606" rIns="77213" bIns="38606" rtlCol="0" anchor="ctr"/>
          <a:lstStyle/>
          <a:p>
            <a:pPr algn="ctr" defTabSz="914180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H="1">
            <a:off x="3619223" y="4341242"/>
            <a:ext cx="240618" cy="0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3661741" y="4629677"/>
            <a:ext cx="218627" cy="3034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3607136" y="3169814"/>
            <a:ext cx="195648" cy="0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3631645" y="3355721"/>
            <a:ext cx="188909" cy="7849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079377"/>
              </p:ext>
            </p:extLst>
          </p:nvPr>
        </p:nvGraphicFramePr>
        <p:xfrm>
          <a:off x="151885" y="3017526"/>
          <a:ext cx="1660250" cy="130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035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главного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конструктора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6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о качестве и надежности ОП;</a:t>
                      </a: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АСОНИКА-К</a:t>
                      </a:r>
                    </a:p>
                    <a:p>
                      <a:r>
                        <a:rPr lang="ru-RU" sz="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расчет показателей надежности при проектировании</a:t>
                      </a:r>
                      <a:endParaRPr lang="ru-RU" sz="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48495"/>
              </p:ext>
            </p:extLst>
          </p:nvPr>
        </p:nvGraphicFramePr>
        <p:xfrm>
          <a:off x="3841063" y="4026165"/>
          <a:ext cx="1803490" cy="119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798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главного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технолога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5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о качестве и надежности ОП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89210"/>
              </p:ext>
            </p:extLst>
          </p:nvPr>
        </p:nvGraphicFramePr>
        <p:xfrm>
          <a:off x="5839851" y="4008459"/>
          <a:ext cx="1529692" cy="120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63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Лаборатория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входного контроля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о качестве ПКИ, изделий ЭКБ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90540"/>
              </p:ext>
            </p:extLst>
          </p:nvPr>
        </p:nvGraphicFramePr>
        <p:xfrm>
          <a:off x="3848413" y="3010497"/>
          <a:ext cx="1800199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273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Производственные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подразделения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3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о качестве и надежности ОП;</a:t>
                      </a: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964573"/>
              </p:ext>
            </p:extLst>
          </p:nvPr>
        </p:nvGraphicFramePr>
        <p:xfrm>
          <a:off x="5816825" y="2987005"/>
          <a:ext cx="1552719" cy="96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458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главного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метролога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о качестве и надежности ОП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72666"/>
              </p:ext>
            </p:extLst>
          </p:nvPr>
        </p:nvGraphicFramePr>
        <p:xfrm>
          <a:off x="138248" y="4365104"/>
          <a:ext cx="1629781" cy="1146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7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669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Подразделение претензионной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работы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ф</a:t>
                      </a: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ормирование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массива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данных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претензиях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ЖЦ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гарантийная)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02144"/>
              </p:ext>
            </p:extLst>
          </p:nvPr>
        </p:nvGraphicFramePr>
        <p:xfrm>
          <a:off x="1988518" y="3017526"/>
          <a:ext cx="1666469" cy="234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365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надежности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0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показателей качества и надежности ОП;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результативности деятельности в сфере управления качеством;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информационно-аналитическая поддержка принятия решений в сфере управления качеством</a:t>
                      </a: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запросов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(КОНСТРУКТОР ЗАПРОСОВ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АСОНИКА-К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проверка качества расчетных оценок надежности изделий ОП;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и анализ надежности по результатам           производства и эксплуатации</a:t>
                      </a:r>
                      <a:endParaRPr lang="ru-RU" sz="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63041" y="5571440"/>
            <a:ext cx="1368152" cy="7159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</a:t>
            </a:r>
          </a:p>
          <a:p>
            <a:pPr algn="ctr" defTabSz="914180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АИС АК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0" y="2996954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13" y="4451929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054" y="3010498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743" y="4034005"/>
            <a:ext cx="618606" cy="44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47" y="3023713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39" y="2962144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7" y="4019881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1592009" y="5557565"/>
            <a:ext cx="1792103" cy="24197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КСУД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77310" y="5567430"/>
            <a:ext cx="1660188" cy="78074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качества изделий</a:t>
            </a: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табличные формы единого информационного пространства в сфере управления качеством)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292082" y="5557565"/>
            <a:ext cx="1481640" cy="24849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панели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2009" y="5839939"/>
            <a:ext cx="1792103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defTabSz="914180"/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система учета дефектов и нарушений организационной и технологической дисциплины на ЖЦ «Производство» и на ЖЦ «Эксплуатация»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92081" y="5883100"/>
            <a:ext cx="1481640" cy="815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Автоматизированный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аппарат в сфере управления качеством и надежностью ОП</a:t>
            </a:r>
          </a:p>
          <a:p>
            <a:pPr defTabSz="914180"/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02072" y="5600413"/>
            <a:ext cx="1774384" cy="10771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18" tIns="45709" rIns="91418" bIns="45709" rtlCol="0">
            <a:spAutoFit/>
          </a:bodyPr>
          <a:lstStyle/>
          <a:p>
            <a:pPr defTabSz="914180"/>
            <a:r>
              <a:rPr lang="ru-RU" sz="800" dirty="0" smtClean="0">
                <a:solidFill>
                  <a:srgbClr val="63891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на базе </a:t>
            </a:r>
            <a:r>
              <a:rPr lang="ru-RU" sz="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 ЗАПРОСОВ </a:t>
            </a:r>
            <a:r>
              <a:rPr lang="ru-RU" sz="800" dirty="0" smtClean="0">
                <a:solidFill>
                  <a:srgbClr val="63891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аналитических панелей АИС АК </a:t>
            </a:r>
            <a:r>
              <a:rPr lang="ru-RU" sz="800" dirty="0">
                <a:solidFill>
                  <a:srgbClr val="63891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формирования выборок данных, расчетов, оценок и т.п. непосредственно аналитиком отдела надежности</a:t>
            </a:r>
            <a:r>
              <a:rPr lang="ru-RU" sz="800" b="1" dirty="0">
                <a:solidFill>
                  <a:srgbClr val="63891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привлечения </a:t>
            </a:r>
            <a:r>
              <a:rPr lang="ru-RU" sz="800" b="1" dirty="0" smtClean="0">
                <a:solidFill>
                  <a:srgbClr val="63891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программистов</a:t>
            </a:r>
            <a:endParaRPr lang="ru-RU" sz="700" dirty="0">
              <a:solidFill>
                <a:prstClr val="black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8248" y="6378477"/>
            <a:ext cx="1368152" cy="39541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АСОНИКА-К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83012" y="1584386"/>
            <a:ext cx="2527556" cy="38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НОРМАТИВНО-СПРАВОЧНАЯ ИНФОРМАЦИЯ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кодификаторов по качеству и надежности продукции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592010" y="6408990"/>
            <a:ext cx="3344888" cy="334595"/>
          </a:xfrm>
          <a:prstGeom prst="rect">
            <a:avLst/>
          </a:prstGeom>
          <a:solidFill>
            <a:srgbClr val="00B0F0">
              <a:alpha val="15000"/>
            </a:srgbClr>
          </a:soli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marL="193032" indent="-193032" defTabSz="914180">
              <a:buFontTx/>
              <a:buAutoNum type="arabicPeriod"/>
            </a:pP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3032" indent="-193032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показателей надежности по результатам эксплуатации</a:t>
            </a:r>
          </a:p>
          <a:p>
            <a:pPr marL="193032" indent="-193032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качества  расчетных оценок</a:t>
            </a:r>
          </a:p>
          <a:p>
            <a:pPr algn="ctr" defTabSz="914180"/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3013" y="671637"/>
            <a:ext cx="2516253" cy="38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АИС АК</a:t>
            </a:r>
          </a:p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качеству и </a:t>
            </a:r>
          </a:p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 оборонной продукции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83012" y="2033592"/>
            <a:ext cx="2527556" cy="38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ЗНАНИЙ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качеству и надежности продукции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1794705" y="5010219"/>
            <a:ext cx="206577" cy="5106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768030" y="4758878"/>
            <a:ext cx="188799" cy="0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1813022" y="3793896"/>
            <a:ext cx="216864" cy="0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>
            <a:off x="1794705" y="3626192"/>
            <a:ext cx="206577" cy="9325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3649591" y="3637502"/>
            <a:ext cx="188908" cy="3863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661741" y="3861048"/>
            <a:ext cx="198101" cy="0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6032901" y="562833"/>
            <a:ext cx="3003595" cy="2138839"/>
          </a:xfrm>
          <a:prstGeom prst="rect">
            <a:avLst/>
          </a:prstGeom>
          <a:solidFill>
            <a:schemeClr val="bg1"/>
          </a:solidFill>
          <a:ln w="34925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14180"/>
            <a:endParaRPr lang="ru-RU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80"/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80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 Концерна по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аналитическому </a:t>
            </a:r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АК</a:t>
            </a:r>
          </a:p>
          <a:p>
            <a:pPr marL="90488" indent="-90488" defTabSz="914180">
              <a:buFontTx/>
              <a:buAutoNum type="arabicPeriod"/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аппарата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результативности деятельности в сфере управления качеством и надежностью ОП, результативности производственных процессов и процессов СМК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модуля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«База знаний» </a:t>
            </a:r>
          </a:p>
          <a:p>
            <a:pPr marL="90488" indent="-90488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и актуализация модуля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«НСИ»</a:t>
            </a:r>
          </a:p>
          <a:p>
            <a:pPr marL="90488" indent="-90488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эталонных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показателей результативности в сфере управления качеством ДО Концерна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Учет, анализ и оценка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(более 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строк)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качеству и надежности ОП от ДО Концерна в разрезе Изделий</a:t>
            </a:r>
          </a:p>
          <a:p>
            <a:pPr marL="90488" indent="-90488" defTabSz="914180">
              <a:buFontTx/>
              <a:buAutoNum type="arabicPeriod"/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достоверности предоставляемых данных по качеству и надежности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  <a:endParaRPr lang="ru-RU" sz="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488" indent="-90488" defTabSz="914180">
              <a:buFontTx/>
              <a:buAutoNum type="arabicPeriod"/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результативности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ДО Концерна в области управления качеством</a:t>
            </a:r>
          </a:p>
          <a:p>
            <a:pPr algn="ctr" defTabSz="914180"/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80"/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Половина рамки 87"/>
          <p:cNvSpPr/>
          <p:nvPr/>
        </p:nvSpPr>
        <p:spPr>
          <a:xfrm>
            <a:off x="3363430" y="1962574"/>
            <a:ext cx="1033874" cy="66897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3" tIns="38606" rIns="77213" bIns="38606" rtlCol="0" anchor="ctr"/>
          <a:lstStyle/>
          <a:p>
            <a:pPr algn="ctr" defTabSz="914180"/>
            <a:endParaRPr lang="ru-RU">
              <a:solidFill>
                <a:prstClr val="black"/>
              </a:solidFill>
            </a:endParaRPr>
          </a:p>
        </p:txBody>
      </p:sp>
      <p:sp>
        <p:nvSpPr>
          <p:cNvPr id="87" name="Половина рамки 86"/>
          <p:cNvSpPr/>
          <p:nvPr/>
        </p:nvSpPr>
        <p:spPr>
          <a:xfrm>
            <a:off x="3582071" y="2054935"/>
            <a:ext cx="1033874" cy="66897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3" tIns="38606" rIns="77213" bIns="38606" rtlCol="0" anchor="ctr"/>
          <a:lstStyle/>
          <a:p>
            <a:pPr algn="ctr" defTabSz="914180"/>
            <a:endParaRPr lang="ru-RU">
              <a:solidFill>
                <a:prstClr val="black"/>
              </a:solidFill>
            </a:endParaRPr>
          </a:p>
        </p:txBody>
      </p:sp>
      <p:sp>
        <p:nvSpPr>
          <p:cNvPr id="84" name="Половина рамки 83"/>
          <p:cNvSpPr/>
          <p:nvPr/>
        </p:nvSpPr>
        <p:spPr>
          <a:xfrm>
            <a:off x="3802782" y="2284813"/>
            <a:ext cx="1086243" cy="66897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13" tIns="38606" rIns="77213" bIns="38606" rtlCol="0" anchor="ctr"/>
          <a:lstStyle/>
          <a:p>
            <a:pPr algn="ctr" defTabSz="914180"/>
            <a:endParaRPr lang="ru-RU">
              <a:solidFill>
                <a:prstClr val="black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11791" y="2510488"/>
            <a:ext cx="1692080" cy="38236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АК                   (ДО Концерна)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69" y="1928414"/>
            <a:ext cx="596111" cy="59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4807499" y="2044309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95" y="1947184"/>
            <a:ext cx="558571" cy="55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5118080" y="2060580"/>
            <a:ext cx="348001" cy="24212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2" y="1959127"/>
            <a:ext cx="507438" cy="50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5387726" y="2072899"/>
            <a:ext cx="316145" cy="21996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2128794" y="3097321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325105" y="3068354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295374" y="4500478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1" name="Рисунок 1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3936016" y="3058743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4011792" y="4106705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5923398" y="3023409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5882148" y="4073933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116" name="Прямоугольник 115"/>
          <p:cNvSpPr/>
          <p:nvPr/>
        </p:nvSpPr>
        <p:spPr>
          <a:xfrm>
            <a:off x="3485725" y="415406"/>
            <a:ext cx="1982682" cy="350626"/>
          </a:xfrm>
          <a:prstGeom prst="rect">
            <a:avLst/>
          </a:prstGeom>
          <a:solidFill>
            <a:schemeClr val="tx2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 defTabSz="914180"/>
            <a:endParaRPr lang="ru-RU" sz="1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8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директоров</a:t>
            </a:r>
          </a:p>
          <a:p>
            <a:pPr algn="ctr" defTabSz="91418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 </a:t>
            </a:r>
          </a:p>
          <a:p>
            <a:pPr algn="ctr" defTabSz="914180"/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043405" y="1609152"/>
            <a:ext cx="2854927" cy="24197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2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61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АК (Концерн)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3034105" y="989026"/>
            <a:ext cx="2854927" cy="595360"/>
          </a:xfrm>
          <a:prstGeom prst="rect">
            <a:avLst/>
          </a:prstGeom>
          <a:solidFill>
            <a:schemeClr val="tx2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r" defTabSz="914180"/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ДУК </a:t>
            </a:r>
            <a:r>
              <a:rPr lang="ru-RU" sz="1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</a:t>
            </a:r>
            <a:r>
              <a:rPr lang="ru-RU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РМ АИС АК администрирование,                    аналитический отдел, инспекция по качеству</a:t>
            </a:r>
          </a:p>
          <a:p>
            <a:pPr algn="r" defTabSz="914180"/>
            <a:r>
              <a:rPr lang="ru-RU" sz="1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72" y="979102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3247834" y="1058308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cxnSp>
        <p:nvCxnSpPr>
          <p:cNvPr id="124" name="Прямая со стрелкой 123"/>
          <p:cNvCxnSpPr/>
          <p:nvPr/>
        </p:nvCxnSpPr>
        <p:spPr>
          <a:xfrm flipH="1">
            <a:off x="3481513" y="1851129"/>
            <a:ext cx="4212" cy="124979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 flipV="1">
            <a:off x="5622010" y="1851129"/>
            <a:ext cx="0" cy="188370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>
            <a:stCxn id="117" idx="1"/>
          </p:cNvCxnSpPr>
          <p:nvPr/>
        </p:nvCxnSpPr>
        <p:spPr>
          <a:xfrm flipH="1">
            <a:off x="2839006" y="1730140"/>
            <a:ext cx="20439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 flipH="1">
            <a:off x="66416" y="989027"/>
            <a:ext cx="5191" cy="5105031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>
            <a:off x="83985" y="989026"/>
            <a:ext cx="108526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66416" y="6104910"/>
            <a:ext cx="153545" cy="0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92512" y="2466564"/>
            <a:ext cx="2506755" cy="38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</a:t>
            </a:r>
            <a:r>
              <a:rPr lang="ru-RU" sz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аналитической отчетности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1813022" y="4091592"/>
            <a:ext cx="216864" cy="0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5663679" y="3281931"/>
            <a:ext cx="206577" cy="5106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5604460" y="3628923"/>
            <a:ext cx="206577" cy="9325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98093"/>
              </p:ext>
            </p:extLst>
          </p:nvPr>
        </p:nvGraphicFramePr>
        <p:xfrm>
          <a:off x="7475530" y="2975173"/>
          <a:ext cx="1536049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181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Подразделение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технологий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техническая и аппаратная поддержка АИС АК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7" name="Прямая со стрелкой 106"/>
          <p:cNvCxnSpPr/>
          <p:nvPr/>
        </p:nvCxnSpPr>
        <p:spPr>
          <a:xfrm flipV="1">
            <a:off x="5660152" y="4229597"/>
            <a:ext cx="206577" cy="5106"/>
          </a:xfrm>
          <a:prstGeom prst="straightConnector1">
            <a:avLst/>
          </a:prstGeom>
          <a:ln w="349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H="1">
            <a:off x="5621064" y="4772200"/>
            <a:ext cx="206577" cy="9325"/>
          </a:xfrm>
          <a:prstGeom prst="straightConnector1">
            <a:avLst/>
          </a:prstGeom>
          <a:ln w="34925">
            <a:solidFill>
              <a:schemeClr val="bg2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 rot="10800000">
            <a:off x="5763438" y="2752333"/>
            <a:ext cx="2335898" cy="130236"/>
          </a:xfrm>
          <a:prstGeom prst="bentConnector3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7475530" y="3083653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72" y="2981530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7547434" y="3016631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sp>
        <p:nvSpPr>
          <p:cNvPr id="121" name="Прямоугольник 120"/>
          <p:cNvSpPr/>
          <p:nvPr/>
        </p:nvSpPr>
        <p:spPr>
          <a:xfrm>
            <a:off x="183013" y="1148472"/>
            <a:ext cx="2516253" cy="385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8" tIns="45709" rIns="91418" bIns="45709" rtlCol="0" anchor="ctr"/>
          <a:lstStyle/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АСОНИКА-К</a:t>
            </a:r>
          </a:p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качеству и </a:t>
            </a:r>
          </a:p>
          <a:p>
            <a:pPr algn="ctr" defTabSz="914180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надежности оборонной продукции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8099336" y="2882570"/>
            <a:ext cx="0" cy="79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5000042" y="746433"/>
            <a:ext cx="0" cy="242594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4121710" y="746431"/>
            <a:ext cx="0" cy="236168"/>
          </a:xfrm>
          <a:prstGeom prst="straightConnector1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Заголовок 1"/>
          <p:cNvSpPr txBox="1">
            <a:spLocks/>
          </p:cNvSpPr>
          <p:nvPr/>
        </p:nvSpPr>
        <p:spPr>
          <a:xfrm>
            <a:off x="627180" y="1"/>
            <a:ext cx="8513236" cy="404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77213" tIns="38606" rIns="77213" bIns="386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Схема информационного взаимодействия АИС АК в рамках ИС Концерна</a:t>
            </a: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67" y="6704"/>
            <a:ext cx="626073" cy="57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" name="Таблица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57991"/>
              </p:ext>
            </p:extLst>
          </p:nvPr>
        </p:nvGraphicFramePr>
        <p:xfrm>
          <a:off x="7466979" y="4021917"/>
          <a:ext cx="1529821" cy="98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458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Отдел главного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механика</a:t>
                      </a:r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РМ АИС АК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массива данных по ТО оборудования, проверки его на точность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6" name="Рисунок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72" y="4042157"/>
            <a:ext cx="596111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9000"/>
                    </a14:imgEffect>
                    <a14:imgEffect>
                      <a14:brightnessContrast bright="-8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516"/>
          <a:stretch/>
        </p:blipFill>
        <p:spPr>
          <a:xfrm>
            <a:off x="7547432" y="4109327"/>
            <a:ext cx="371389" cy="2584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cxnSp>
        <p:nvCxnSpPr>
          <p:cNvPr id="11" name="Соединительная линия уступом 10"/>
          <p:cNvCxnSpPr/>
          <p:nvPr/>
        </p:nvCxnSpPr>
        <p:spPr>
          <a:xfrm rot="10800000" flipV="1">
            <a:off x="3661742" y="5012772"/>
            <a:ext cx="4582667" cy="288436"/>
          </a:xfrm>
          <a:prstGeom prst="bentConnector3">
            <a:avLst>
              <a:gd name="adj1" fmla="val -91"/>
            </a:avLst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86684" y="649287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17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8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>
            <a:cxnSpLocks/>
          </p:cNvCxnSpPr>
          <p:nvPr/>
        </p:nvCxnSpPr>
        <p:spPr>
          <a:xfrm flipV="1">
            <a:off x="3081020" y="2991485"/>
            <a:ext cx="1629410" cy="555625"/>
          </a:xfrm>
          <a:prstGeom prst="straightConnector1">
            <a:avLst/>
          </a:prstGeom>
          <a:ln w="31750">
            <a:prstDash val="sysDot"/>
            <a:tailEnd type="triangle"/>
          </a:ln>
          <a:effectLst>
            <a:outerShdw blurRad="50800" dist="50800" dir="5400000" sx="161000" sy="16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>
            <a:cxnSpLocks/>
          </p:cNvCxnSpPr>
          <p:nvPr/>
        </p:nvCxnSpPr>
        <p:spPr>
          <a:xfrm flipV="1">
            <a:off x="3150235" y="1997710"/>
            <a:ext cx="1758315" cy="1321435"/>
          </a:xfrm>
          <a:prstGeom prst="straightConnector1">
            <a:avLst/>
          </a:prstGeom>
          <a:ln w="31750">
            <a:prstDash val="sysDot"/>
            <a:tailEnd type="triangle"/>
          </a:ln>
          <a:effectLst>
            <a:outerShdw blurRad="50800" dist="50800" dir="5400000" sx="161000" sy="16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3969755"/>
              </p:ext>
            </p:extLst>
          </p:nvPr>
        </p:nvGraphicFramePr>
        <p:xfrm>
          <a:off x="303213" y="889166"/>
          <a:ext cx="8624193" cy="5622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лево стрелка 4"/>
          <p:cNvSpPr>
            <a:spLocks/>
          </p:cNvSpPr>
          <p:nvPr/>
        </p:nvSpPr>
        <p:spPr>
          <a:xfrm>
            <a:off x="189865" y="524511"/>
            <a:ext cx="1143000" cy="6333490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>
            <a:spLocks/>
          </p:cNvSpPr>
          <p:nvPr/>
        </p:nvSpPr>
        <p:spPr bwMode="auto">
          <a:xfrm>
            <a:off x="980562" y="68039"/>
            <a:ext cx="8020372" cy="491489"/>
          </a:xfrm>
          <a:prstGeom prst="rect">
            <a:avLst/>
          </a:prstGeom>
          <a:solidFill>
            <a:srgbClr val="F4B083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Формирование проблемных вопросов и разработка эффективных решений возможна на основании аналитической информации, которая обеспечивается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достоверной и полной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системой сбора данных о качестве и надежности выпускающей продукции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14"/>
          <p:cNvSpPr>
            <a:spLocks/>
          </p:cNvSpPr>
          <p:nvPr/>
        </p:nvSpPr>
        <p:spPr bwMode="auto">
          <a:xfrm>
            <a:off x="303213" y="1216025"/>
            <a:ext cx="1371600" cy="3836988"/>
          </a:xfrm>
          <a:prstGeom prst="rect">
            <a:avLst/>
          </a:prstGeom>
          <a:solidFill>
            <a:srgbClr val="F4B083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Основным аналитическим инструментом, разработанным на основании авторской Методологии управления качеством, является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Arial" pitchFamily="34" charset="0"/>
              </a:rPr>
              <a:t>АИС АК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>
          <a:xfrm>
            <a:off x="2772410" y="4054475"/>
            <a:ext cx="735330" cy="854710"/>
          </a:xfrm>
          <a:prstGeom prst="straightConnector1">
            <a:avLst/>
          </a:prstGeom>
          <a:ln w="31750">
            <a:prstDash val="sysDot"/>
            <a:tailEnd type="triangle"/>
          </a:ln>
          <a:effectLst>
            <a:outerShdw blurRad="50800" dist="50800" dir="5400000" sx="161000" sy="16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2901950" y="3896360"/>
            <a:ext cx="1142365" cy="427355"/>
          </a:xfrm>
          <a:prstGeom prst="straightConnector1">
            <a:avLst/>
          </a:prstGeom>
          <a:ln w="31750">
            <a:prstDash val="sysDot"/>
            <a:tailEnd type="triangle"/>
          </a:ln>
          <a:effectLst>
            <a:outerShdw blurRad="50800" dist="50800" dir="5400000" sx="161000" sy="16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6" name="Рисунок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7" r="-7187"/>
          <a:stretch>
            <a:fillRect/>
          </a:stretch>
        </p:blipFill>
        <p:spPr bwMode="auto">
          <a:xfrm>
            <a:off x="1604963" y="3154363"/>
            <a:ext cx="658812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44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-27384"/>
            <a:ext cx="8321619" cy="78413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Базовый перечень утвержденных по состоянию на 1 августа 2020 г. и апробируемых в ДО стандартов ИС Концерна и инструкций КСУКНП (дополняется)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9" y="7938"/>
            <a:ext cx="808092" cy="7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45704"/>
              </p:ext>
            </p:extLst>
          </p:nvPr>
        </p:nvGraphicFramePr>
        <p:xfrm>
          <a:off x="899592" y="836712"/>
          <a:ext cx="7392990" cy="518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7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1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8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8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</a:t>
                      </a:r>
                      <a:b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п/п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Нормативные документы ИС Концерна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Индекс документа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Состояние с реализацией документа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37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374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Основополагающие Стандарты ИС Концерна 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АО «Концерн ВКО «Алмаз – Антей». Основные положения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00–001–2018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16.11.2018 № 312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АО «Концерн ВКО «Алмаз – Антей». Основные положения. Требования к построению, изложению, оформлению и содержанию стандартов интегрированной структуры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00–002–2018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16.11.2018 № 312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АО «Концерн ВКО «Алмаз – Антей». Основные положения. Порядок разработки, утверждения, применения, актуализации и отмены стандартов интегрированной структуры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00–003–2018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16.11.2018 № 312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8374">
                <a:tc gridSpan="4"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Стандарты ИС Концерна, содержащие Методики оценки показателей результативности производственных процессов и процессов СМК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4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Комплексная система управления качеством и надежностью оборонной продукции интегрированной структуры АО «Концерн ВКО «Алмаз – Антей». Общие положения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02.1–101–2019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08.11.2019 № 357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комплексного показателя результативности системы управления качеством и надежностью продукции предприятиях-изготовителях  оборонной продукции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</a:t>
                      </a:r>
                      <a:r>
                        <a:rPr lang="en-US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25.03.2019 № 88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6.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результативности процесса входной контроль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02.1–103–2019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25.03.2019 № 88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результативности производственных систем предприятий-изготовителей оборонной продукции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02.1–104–2019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25.03.2019 № 88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1857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08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19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3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"/>
            <a:ext cx="8172400" cy="83671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надежностью изделий оборонной продукции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7938"/>
            <a:ext cx="885304" cy="8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8304" y="836712"/>
            <a:ext cx="8899400" cy="460851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Цель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и надежностью изделий ОП:</a:t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безотказной  (согласно требований ТТЗ, ТУ) эксплуатации изделий ОП, выпускаемых ИС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Концерна.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«Ноль дефектов в пределах заданных требований»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цели:</a:t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(кратное) результативности производственных систем предприятий ИС Концерна, производственных процессов и процессов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СМК путем выявления максимального количества дефектов, нарушений и устранения причин их появления в месте обнаружения (смещение менталитета с сокрытия на максимальное выявление и учет дефектов, нарушений, несоответствий)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Механизм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цели:</a:t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СМК предприятий ИС Концерна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эффективной системы управления качеством и надежностью продукции (СУКНП) на основе системных и методологических принципов.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Основные принципы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СУКНП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304" y="5038144"/>
            <a:ext cx="88781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можно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тем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объектом, процессом, характеристики   которых можно измерять;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измерить можно только те характеристики процессов, которые имеют количественные показатели и устанавливаемые требуемые уровни (допуска) их достижения;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02896" y="6486797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7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-27384"/>
            <a:ext cx="8321619" cy="78413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Базовый перечень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утвержденных по состоянию на 1 августа 2020 г. и апробируемых в ДО стандартов ИС Концерна и инструкций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КСУКНП (дополняется)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9" y="7938"/>
            <a:ext cx="808092" cy="7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175799"/>
              </p:ext>
            </p:extLst>
          </p:nvPr>
        </p:nvGraphicFramePr>
        <p:xfrm>
          <a:off x="812515" y="756750"/>
          <a:ext cx="7388864" cy="5840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7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10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0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7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95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</a:t>
                      </a:r>
                      <a:br>
                        <a:rPr lang="ru-RU" sz="95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п/п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Нормативные документы ИС Концерна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Индекс документа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Состояние с реализацией документа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единичных, комплексных и обобщенных показателей дефектности и надежности  изделий оборонной продукции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02.1–105–2019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08.11.2019 № 357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9.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показателя квалификационного уровня и уровня профессиональной подготовки персонала предприятий-изготовителей  в сфере управления качеством  оборонной продукции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02.1–106–2019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08.11.2019 № 357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Методика проверки гипотезы о характере изменения показателей надежности изделий, находящихся в эксплуатации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02.1–107–2019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08.11.2019 № 357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11.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результативности технологических систем предприятий-изготовителей оборонной продукции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02.1–108–2019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25.03.2019 № 88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12.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Мониторинг и измерение продукции. Входной контроль  изделий электронной компонентной базы, приобретаемых для производства ОП по договорам с Заказчиком или межзаводским договорам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02.1–109–2019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25.03.2019 № 88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13.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Паспорт качества изделия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02.1–110–2019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08.11.2019 № 357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71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95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Оценка результативности системы менеджмента качества организаций интегрированной структуры АО «Концерн ВКО «Алмаз – Антей» 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02.1–111–2019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22.01.2020 № 15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15.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СМК. Порядок определения и управления особо ответственными технологическими процессами (операциями) при производстве продукции. Общие положения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02.1–112–2019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приказом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18.06.2019 № 173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572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Стандарты ИС Концерна, содержащие методики организационно-технические по обеспечению инспекторских проверок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16.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АО «Концерн ВКО «Алмаз – Антей». Система инспекции интегрированной структуры Концерна. Основные положения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03–001–2019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05.04.2019 № 109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288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95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17.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АО «Концерн ВКО «Алмаз – Антей». Система инспекции интегрированной структуры Концерна. Требования к органу, выполняющему инспекторские проверки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03–002–2019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95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05.04.2019 № 109</a:t>
                      </a:r>
                      <a:endParaRPr lang="ru-RU" sz="95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50794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20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2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7584" y="-27384"/>
            <a:ext cx="8321619" cy="784134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Перечень утвержденных по состоянию на 1 августа 2020 г. и апробируемых в ДО стандартов ИС Концерна и инструкций КСУКНП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9" y="7938"/>
            <a:ext cx="808092" cy="7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919267"/>
              </p:ext>
            </p:extLst>
          </p:nvPr>
        </p:nvGraphicFramePr>
        <p:xfrm>
          <a:off x="971600" y="756750"/>
          <a:ext cx="7371700" cy="5211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9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871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34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№</a:t>
                      </a:r>
                      <a:b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п/п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Нормативные документы ИС Концерна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Индекс документа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Состояние с реализацией документа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59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4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18.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АО «Концерн ВКО «Алмаз – Антей». Система инспекции интегрированной структуры Концерна. Требования к инспекторам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03–003–2019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05.04.2019 № 109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4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19.</a:t>
                      </a:r>
                      <a:r>
                        <a:rPr lang="ru-RU" sz="1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Система стандартов интегрированной структуры АО «Концерн ВКО «Алмаз – Антей». Система инспекции интегрированной структуры Концерна. Порядок организации и проведения инспекторских проверок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СТ ИС КОНЦЕРН ВКО 03–004–2019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Введен в действие  приказом </a:t>
                      </a:r>
                      <a:b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 05.04.2019 № 109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374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Инструкции </a:t>
                      </a:r>
                      <a:r>
                        <a:rPr lang="ru-RU" sz="1000" kern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КСУКНП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Инструкция по содержанию и порядку оценки показателей результативности деятельности подразделений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КСУКНП 01–2019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Утверждена ПГДК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21.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Инструкция о порядке учета, оценки и анализа нарушений технологической дисциплины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КСУКНП 02–2019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Утверждена ПГДК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349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Инструкция по актуализации МУ ИПВР 8.4–01–2018 Приложение Б Шаблона исходных данных (ИД) для оценки показателя результативности СМК ДО Концерна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КСУКНП 03–2019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Утверждена ПГДК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12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Инструкция по организации контроля и оценке показателя сдачи продукции с первого предъявления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КСУКНП 04–2019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Утверждена ПГДК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187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ru-RU" sz="10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24.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Инструкция о порядке и организации работы по локализации исходного множества объектов, процессов, событий, причин в сфере управления качеством и надежностью оборонной продукции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КСУКНП 05–2019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Утверждена ПГДК</a:t>
                      </a:r>
                      <a:endParaRPr lang="ru-RU" sz="10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56608" marR="56608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21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9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8100392" cy="90872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управления качеством и </a:t>
            </a:r>
            <a:r>
              <a:rPr lang="ru-RU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надежностью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оборонной продукции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9" y="7938"/>
            <a:ext cx="957312" cy="90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52550" y="889653"/>
          <a:ext cx="9076257" cy="4988238"/>
        </p:xfrm>
        <a:graphic>
          <a:graphicData uri="http://schemas.openxmlformats.org/drawingml/2006/table">
            <a:tbl>
              <a:tblPr/>
              <a:tblGrid>
                <a:gridCol w="363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8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06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3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документа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документа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Состояние с реализацией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7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Методики оценки показателей результативности производственных процессов и процессов СМК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5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Clr>
                          <a:schemeClr val="tx2">
                            <a:lumMod val="75000"/>
                          </a:schemeClr>
                        </a:buClr>
                        <a:buFont typeface="+mj-lt"/>
                        <a:buNone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Оценка комплексного показателя результативности системы управления качеством и надежностью продукции предприятиях-изготовителей  оборонной продукции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25.03.2019 № 88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СМК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Оценка результативности процесса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«входной контроль»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</a:t>
                      </a:r>
                      <a:r>
                        <a:rPr lang="en-US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25.03.2019 № 88, актуализирован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04.12.2019 № 390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Оценка результативности производственных систем предприятий-изготовителей оборонной продукции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02.1–104–2019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25.03.2019 № 88, актуализирован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04.12.2019 № 390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Оценка показателя квалификационного уровня и уровня профессиональной подготовки персонала предприятий-изготовителей  в сфере управления качеством  оборонной продукции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–2019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08.11.2019 № 357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6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Оценка результативности технологических систем предприятий-изготовителей оборонной продукции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02.1–108–2019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25.03.2019 № 88, актуализирован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приказом </a:t>
                      </a:r>
                      <a:b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26.12.2019 № 423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5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С.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СМК.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Оценка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результативности системы менеджмента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качества организаций интегрированной структуры АО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«Концерн ВКО «Алмаз – Антей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02.1–111–2019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22.01.2020 № 15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взамен</a:t>
                      </a:r>
                      <a:r>
                        <a:rPr lang="ru-RU" sz="1000" baseline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МУ ИПВР </a:t>
                      </a:r>
                      <a:b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8.4</a:t>
                      </a: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000" b="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01</a:t>
                      </a:r>
                      <a:r>
                        <a:rPr lang="ru-RU" sz="1000" b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2018)</a:t>
                      </a: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Оценка и прогнозирование состояния предприятий-изготовителей АО «Концерн ВКО «Алмаз – Антей» в пространстве технико-экономических факторов в интересах обоснования и формирования предложений по развитию производственных систем для повышения качества и </a:t>
                      </a:r>
                      <a:r>
                        <a:rPr lang="ru-RU" sz="10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надежности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оборонной продукции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02.1–113–2021</a:t>
                      </a:r>
                      <a:endParaRPr lang="ru-RU" sz="1000" b="1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квартал 2021 г.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524113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22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4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7992888" cy="1052736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управления качеством и надежностью оборонной продукции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9" y="7938"/>
            <a:ext cx="1021890" cy="104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107503" y="1040657"/>
          <a:ext cx="8928993" cy="5509839"/>
        </p:xfrm>
        <a:graphic>
          <a:graphicData uri="http://schemas.openxmlformats.org/drawingml/2006/table">
            <a:tbl>
              <a:tblPr/>
              <a:tblGrid>
                <a:gridCol w="316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880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522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55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документа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</a:t>
                      </a:r>
                      <a:r>
                        <a:rPr lang="ru-RU" sz="10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документа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Состояние с реализацией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73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Методики оценки показателей результативности производственных процессов и процессов СМК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Порядок применения статистических методов контроля и управления технологическим процессом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02.1–116–2022</a:t>
                      </a:r>
                      <a:endParaRPr lang="ru-RU" sz="1000" b="1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квартал 2022 г.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Организация планирования,  порядок проведения, анализ и оценка результатов контроля технологической дисциплины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02.1–119–2021</a:t>
                      </a:r>
                      <a:endParaRPr lang="ru-RU" sz="1000" b="1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квартал 2021 г.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Оценка результативности мероприятий программы обеспечения </a:t>
                      </a:r>
                      <a:r>
                        <a:rPr lang="ru-RU" sz="1000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надежности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(программы обеспечения качества) на стадии производства в организации интегрированной структуры Концерна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02.1–123–2021</a:t>
                      </a:r>
                      <a:endParaRPr lang="ru-RU" sz="1000" b="1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квартал 2021 г.</a:t>
                      </a:r>
                    </a:p>
                    <a:p>
                      <a:pPr marL="360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616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Система</a:t>
                      </a:r>
                      <a:r>
                        <a:rPr lang="ru-RU" sz="10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менеджмента качества ИС Концерна</a:t>
                      </a:r>
                      <a:endParaRPr lang="ru-RU" sz="1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5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Комплексная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система управления качеством и надежностью оборонной продукции интегрированной структуры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«Концерн ВКО «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Алмаз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Антей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».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Комплексная система управления качеством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надежностью оборонной продукции ИС Концерна.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Общие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положения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02.1–101–2019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08.11.2019 № 357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5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Требования к системе менеджмента качества организации интегрированной структуры Концерна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Т ИС КОНЦЕРН ВКО 02.1–ХХХ–2021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3 квартал 2021 г.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СМК. 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Сертификационные испытания на </a:t>
                      </a:r>
                      <a:r>
                        <a:rPr lang="ru-RU" sz="1000" dirty="0" err="1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надежность</a:t>
                      </a: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изделий электронной компонентной базы иностранного производства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02.1–003–2021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1 квартал 2021 г.</a:t>
                      </a:r>
                      <a:endParaRPr lang="ru-RU" sz="1000" dirty="0" smtClean="0"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СМК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. Мониторинг и измерение продукции. Входной контроль  изделий электронной компонентной базы, приобретаемых для производства ОП по договорам с Заказчиком или межзаводским договорам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02.1–109–2019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действие приказом </a:t>
                      </a:r>
                      <a:b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</a:b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25.03.2019 № 88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72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1736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Управление человеческими ресурсами в области менеджмента качества</a:t>
                      </a:r>
                      <a:endParaRPr lang="ru-RU" sz="10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7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Управление человеческими ресурсами. Мотивация персонала подразделений в сфере управления качеством дочерних обществ АО «Концерн ВКО «Алмаз – Антей»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04.1–005–2021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0" marR="3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4 квартал 2021 г.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 marL="3600" marR="3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510725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23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7938"/>
            <a:ext cx="10477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107505" y="1049338"/>
          <a:ext cx="8928991" cy="2813625"/>
        </p:xfrm>
        <a:graphic>
          <a:graphicData uri="http://schemas.openxmlformats.org/drawingml/2006/table">
            <a:tbl>
              <a:tblPr/>
              <a:tblGrid>
                <a:gridCol w="43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79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93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296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8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документа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Обозначение</a:t>
                      </a:r>
                      <a:r>
                        <a:rPr lang="ru-RU" sz="105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документа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Состояние с реализацией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63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инспекторских проверок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0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СИИС. Основные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положения</a:t>
                      </a: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03–001–2019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05.04.2019 № 109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9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СИИС. Требования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 органу, осуществляющему инспекторские проверки</a:t>
                      </a: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03–002–2019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 приказом 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05.04.2019 № 109 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0" marR="3810" marT="38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СИИС. Требования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 инспекторам</a:t>
                      </a: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03–003–2019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05.04.2019 № 109 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  <a:tab pos="450215" algn="l"/>
                        </a:tabLs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СИИС. Порядок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организации и проведения инспекторских проверок</a:t>
                      </a: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03–004–2019</a:t>
                      </a:r>
                      <a:endParaRPr lang="ru-RU" sz="1000" b="1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Введен в действие приказом 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05.04.2019 № 109  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9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38" marR="3138" marT="3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50215" algn="l"/>
                        </a:tabLst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ИС. СИИС. Методология инспекторских проверок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СТ ИС КОНЦЕРН ВКО 03–005–2021</a:t>
                      </a:r>
                      <a:endParaRPr lang="ru-RU" sz="1000" b="1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Срок готовности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 квартал 2021 г.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138" marR="3138" marT="3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0"/>
            <a:ext cx="8100392" cy="99268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управления качеством и надежностью оборонной продукции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24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4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1"/>
            <a:ext cx="8172400" cy="83671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надежностью изделий оборонной продукции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7938"/>
            <a:ext cx="885304" cy="8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43508" y="4581128"/>
            <a:ext cx="8856984" cy="144016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Ожидаемый результат: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Дефекты, нарушения и причины, их обуславливающие, должны обнаруживаться и устраняться там, где они возникают, т.е. на стадиях ЖЦ изделий ОП «разработка», «производство».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908720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и надежностью объектов, процессов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только на основе оценок и анализа репрезентативного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транспорентного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множества измеренных характеристик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современных статистических методов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объективно оценить качество управляемого процесса, находясь внутри этого процесса, то есть, организационная структура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предприятия, как инструмента руководства,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контроль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управляемых процессов, репрезентативность информационного массива и достоверность оценок показателей для формирования управления должна включать подразделения, содержащие функции контроля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деятельности подразделений предприятия в сфере управления качеством должна оцениваться исходя из их влияния на качество и надежность выпускаемых изделий ОП.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3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12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99126" y="813"/>
            <a:ext cx="8044874" cy="97991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Принципиальные решения в сфере управления качеством и надежностью ОП, подтвердившие результативность в ходе 2018-2020 гг.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14"/>
            <a:ext cx="1099127" cy="112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1984" y="637951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4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992" y="1052736"/>
            <a:ext cx="8965504" cy="53245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 и внедрение для апробации и оценки результативности и эффективности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управления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качеством и надежностью ОП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Стратегии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области качества и надежности ОП ИС Концерна на 2019-2021 гг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.,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сформированной с учетом изменения акцентов в управлении качеством с рекламационной работы по итогам эксплуатации на повышение результативности (кратно) стадии «производство» с целью выявления и устранения максимального количества  дефектов и причин их обуславливающих.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внедрение в практику производственной деятельности ИС Концерна в составе Политики 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Целей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области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качества и надежности ОП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количественных измеримых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показателей,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характеризующих конкретно качество ОП и результативность процессов по ее изготовлению 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управлению.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Внедрение Методологии по управлению качеством и надежностью ОП, базирующейся на концепции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«Ноль (0)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дефектов в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эксплуатации в пределах заданных требований»,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установлением плановых заданий по достижению требуемого уровня показателей результативности в пределах заданных требований, за счет смещения акцентов на стадию «производство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Внедрение и реализация пилотного проекта по повышению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эффективности системы управления качеством и надежностью продукции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СУКНП ДО Концерна,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представившего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возможность углубленно исследовать и получить количественные доказательства о важнейших причинах, влияющих на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качество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результативных мерах </a:t>
            </a:r>
            <a:r>
              <a:rPr lang="ru-RU" sz="17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их устранению</a:t>
            </a:r>
            <a:r>
              <a:rPr lang="ru-RU" sz="17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rgbClr val="10137A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99126" y="813"/>
            <a:ext cx="8044874" cy="97991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Принципиальные решения в сфере управления качеством и надежностью ОП, подтвердивших результативность в ходе 2018-2020 гг.</a:t>
            </a:r>
            <a:endParaRPr lang="ru-RU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14"/>
            <a:ext cx="1099127" cy="105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5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109" y="1052736"/>
            <a:ext cx="8738095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ru-RU" sz="16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 и внедрение Паспорта качества </a:t>
            </a: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изделий, выпускаемых </a:t>
            </a:r>
            <a:r>
              <a:rPr lang="ru-RU" sz="16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 Концерна, содержащего  полную информацию о состоянии изделия, в том числе по качеству, на любой стадии </a:t>
            </a: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ЖЦ, </a:t>
            </a:r>
            <a:r>
              <a:rPr lang="ru-RU" sz="16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начиная с момента запуска в производство и до утилизации.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инспекции по качеству и внедрение в практику производственной деятельности </a:t>
            </a: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Методологии механизма </a:t>
            </a:r>
            <a:r>
              <a:rPr lang="ru-RU" sz="1600" b="1" dirty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процедур обязательных регулярных инспекторских проверок производственных процессов и процессов СМК ДО Концерна, в целях оценки их результативности и надежности для обеспечения требуемого качества ОП.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Разработка, внедрение и апробация в течение 2018-2020 гг. Модели затрат на качество ОП.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Разработка и внедрение в опытную эксплуатацию на 6 ДО Концерна автоматизированной информационной системы учета претензий и анализа качества оборонной продукции (АИС АК), позволившую повысить результативность, полноту и достоверность сбора, учета, оценок и анализа на основе расширенного внедрения статистических методов.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 рамках реализации пилотного проекта на ДО Концерна созданы и подтверждена результативность отделов надежности с расширенными, согласно Методологии по управлению качеством ОП, функциональными задачами в предметной области.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ru-RU" sz="1600" b="1" dirty="0" smtClean="0">
                <a:solidFill>
                  <a:srgbClr val="10137A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Внедрение механизма инспекторских проверок в сфере управления качеством на базе главного принципа – от оценки результативности производственных процессов и процессов СМК к оценке выполнения требования ДСОП.</a:t>
            </a:r>
            <a:endParaRPr lang="ru-RU" sz="1600" b="1" dirty="0">
              <a:solidFill>
                <a:srgbClr val="10137A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8159356" cy="11967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Плановые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 эталонные значения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показателей результативности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деятельности организаций </a:t>
            </a:r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ИС Концерна в области </a:t>
            </a:r>
            <a:r>
              <a:rPr lang="ru-RU" sz="19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качества согласно Стратегии в области качества и надежности ОП             на 2019-2021 гг.</a:t>
            </a:r>
            <a:endParaRPr lang="ru-RU" sz="19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7938"/>
            <a:ext cx="9573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5154551"/>
                  </p:ext>
                </p:extLst>
              </p:nvPr>
            </p:nvGraphicFramePr>
            <p:xfrm>
              <a:off x="179512" y="1370026"/>
              <a:ext cx="8784976" cy="48377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31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117219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2791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60381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252021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92474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855610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855610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</a:tblGrid>
                  <a:tr h="79743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 п/п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Наименование показателя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Обозна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-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чение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Ед.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/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изм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Эталонные 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значения 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показателя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Установленная динамика требуемых значений</a:t>
                          </a:r>
                          <a:r>
                            <a:rPr lang="ru-RU" sz="1500" baseline="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показателей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29533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2019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2020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2021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9533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3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4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5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6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7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8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198136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 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Комплексный показатель дефектности производимой и находящейся на стадиях ЖЦ «эксплуатация» (гарантийная) оборонной продукции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К</m:t>
                                    </m:r>
                                  </m:e>
                                  <m:sub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деф.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1,14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1,13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1100479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 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Комплексный (векторный) показатель результативности системы управления качеством и надёжностью оборонной продукции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ru-RU" sz="15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"/>
                                        <m:endChr m:val="|"/>
                                        <m:ctrlPr>
                                          <a:rPr lang="ru-RU" sz="1500" b="1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ru-RU" sz="1500" b="1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bar>
                                              <m:barPr>
                                                <m:pos m:val="top"/>
                                                <m:ctrlPr>
                                                  <a:rPr lang="ru-RU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barPr>
                                              <m:e>
                                                <m:r>
                                                  <a:rPr lang="en-US" sz="1500" b="1" i="1">
                                                    <a:effectLst/>
                                                    <a:latin typeface="Cambria Math"/>
                                                  </a:rPr>
                                                  <m:t>𝑹</m:t>
                                                </m:r>
                                              </m:e>
                                            </m:bar>
                                          </m:e>
                                          <m:sup>
                                            <m:r>
                                              <a:rPr lang="ru-RU" sz="1500" b="1">
                                                <a:effectLst/>
                                                <a:latin typeface="Cambria Math"/>
                                              </a:rPr>
                                              <m:t>тр.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3,91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1,9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2,5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3,91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498045">
                    <a:tc>
                      <a:txBody>
                        <a:bodyPr/>
                        <a:lstStyle/>
                        <a:p>
                          <a:pPr marL="0" lvl="0" indent="0" algn="just" defTabSz="914400" rtl="0" eaLnBrk="1" latinLnBrk="0" hangingPunct="1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2.1</a:t>
                          </a:r>
                          <a:endParaRPr lang="ru-RU" sz="1500" b="1" kern="1200" dirty="0">
                            <a:solidFill>
                              <a:schemeClr val="lt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</a:t>
                          </a:r>
                        </a:p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производственной системы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1" i="1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пс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0,66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0,82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0,82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  <a:tr h="610509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2.2</a:t>
                          </a:r>
                        </a:p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</a:t>
                          </a:r>
                        </a:p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технологической системы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1" i="1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ТС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1,41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13,3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10,41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10,41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564510"/>
                  </p:ext>
                </p:extLst>
              </p:nvPr>
            </p:nvGraphicFramePr>
            <p:xfrm>
              <a:off x="179512" y="1370026"/>
              <a:ext cx="8784976" cy="48377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0313"/>
                    <a:gridCol w="3117219"/>
                    <a:gridCol w="927917"/>
                    <a:gridCol w="603812"/>
                    <a:gridCol w="1252021"/>
                    <a:gridCol w="792474"/>
                    <a:gridCol w="855610"/>
                    <a:gridCol w="855610"/>
                  </a:tblGrid>
                  <a:tr h="79743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 п/п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Наименование показателя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Обозна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-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чение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Ед.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/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изм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Эталонные 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значения 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показателя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Установленная динамика требуемых значений</a:t>
                          </a:r>
                          <a:r>
                            <a:rPr lang="ru-RU" sz="1500" baseline="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показателей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29533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2019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2020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2021 г.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295337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3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4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5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6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7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8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1198136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 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Комплексный показатель дефектности производимой и находящейся на стадиях ЖЦ «эксплуатация» (гарантийная) оборонной продукции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377632" t="-116837" r="-471053" b="-1887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1,14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1,13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  <a:tr h="1143000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 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Комплексный (векторный) показатель результативности системы управления качеством и надёжностью оборонной продукции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377632" t="-227273" r="-471053" b="-97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3,91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1,9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2,5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3,91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  <a:tr h="498045">
                    <a:tc>
                      <a:txBody>
                        <a:bodyPr/>
                        <a:lstStyle/>
                        <a:p>
                          <a:pPr marL="0" lvl="0" indent="0" algn="just" defTabSz="914400" rtl="0" eaLnBrk="1" latinLnBrk="0" hangingPunct="1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2.1</a:t>
                          </a:r>
                          <a:endParaRPr lang="ru-RU" sz="1500" b="1" kern="1200" dirty="0">
                            <a:solidFill>
                              <a:schemeClr val="lt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</a:t>
                          </a:r>
                        </a:p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производственной системы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377632" t="-746341" r="-471053" b="-12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3,0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0,66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0,82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0,82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  <a:tr h="610509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2.2</a:t>
                          </a:r>
                        </a:p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</a:t>
                          </a:r>
                        </a:p>
                        <a:p>
                          <a:pPr marR="74295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технологической системы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377632" t="-694000" r="-471053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1,41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13,3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10,41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≤ 10,41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6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9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8159356" cy="119675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19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Плановые и эталонные значения показателей результативности деятельности организаций ИС Концерна в области качества согласно Стратегии в области качества и надежности ОП             на 2019-2021 гг.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7938"/>
            <a:ext cx="9573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7756763"/>
                  </p:ext>
                </p:extLst>
              </p:nvPr>
            </p:nvGraphicFramePr>
            <p:xfrm>
              <a:off x="107503" y="1319261"/>
              <a:ext cx="8928993" cy="4776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2173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3567816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910085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536642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1350708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633107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627724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920738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</a:tblGrid>
                  <a:tr h="66429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 п/п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Наименование показателя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Обозна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-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чение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Ед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изм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Эталонные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значения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показателя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Установленная динамика требуемых значений</a:t>
                          </a:r>
                          <a:r>
                            <a:rPr lang="ru-RU" sz="1500" baseline="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показателей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6093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2019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2020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2021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  <a:tr h="2321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3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4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5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6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7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8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extLst>
                      <a:ext uri="{0D108BD9-81ED-4DB2-BD59-A6C34878D82A}">
                        <a16:rowId xmlns="" xmlns:a16="http://schemas.microsoft.com/office/drawing/2014/main" val="10002"/>
                      </a:ext>
                    </a:extLst>
                  </a:tr>
                  <a:tr h="1160512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2.3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 процесса «входной контроль», приобретаемых материалов, полуфабрикатов, изделий ЭКБ, комплектующих изделий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1" i="1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вх.к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1,25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3"/>
                      </a:ext>
                    </a:extLst>
                  </a:tr>
                  <a:tr h="928408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2.4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результативности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системы менеджмента качества предприятий-изготовителей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оборонной продукции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1" i="1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1500" b="1" i="0" smtClean="0">
                                        <a:effectLst/>
                                        <a:latin typeface="Cambria Math"/>
                                      </a:rPr>
                                      <m:t>см</m:t>
                                    </m:r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к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4"/>
                      </a:ext>
                    </a:extLst>
                  </a:tr>
                  <a:tr h="1160512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2.5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квалификационного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уровня подразделений предприятий в сфере управления качеством оборонной продукции ИС Концерна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-6985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ru-RU" sz="15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500" b="1" i="1">
                                        <a:effectLst/>
                                        <a:latin typeface="Cambria Math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ru-RU" sz="1500" b="1" i="0" smtClean="0">
                                        <a:effectLst/>
                                        <a:latin typeface="Cambria Math"/>
                                      </a:rPr>
                                      <m:t>кур.</m:t>
                                    </m:r>
                                  </m:sub>
                                  <m:sup>
                                    <m:r>
                                      <a:rPr lang="ru-RU" sz="1500" b="1">
                                        <a:effectLst/>
                                        <a:latin typeface="Cambria Math"/>
                                      </a:rPr>
                                      <m:t>тр.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indent="-6985"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endParaRPr lang="ru-RU" sz="15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extLst>
                      <a:ext uri="{0D108BD9-81ED-4DB2-BD59-A6C34878D82A}">
                        <a16:rowId xmlns=""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97643"/>
                  </p:ext>
                </p:extLst>
              </p:nvPr>
            </p:nvGraphicFramePr>
            <p:xfrm>
              <a:off x="107503" y="1319261"/>
              <a:ext cx="8928993" cy="477665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2173"/>
                    <a:gridCol w="3567816"/>
                    <a:gridCol w="910085"/>
                    <a:gridCol w="536642"/>
                    <a:gridCol w="1350708"/>
                    <a:gridCol w="633107"/>
                    <a:gridCol w="627724"/>
                    <a:gridCol w="920738"/>
                  </a:tblGrid>
                  <a:tr h="68580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№ п/п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Наименование показателя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Обозна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-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err="1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чение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Ед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изм</a:t>
                          </a: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.</a:t>
                          </a:r>
                        </a:p>
                      </a:txBody>
                      <a:tcPr marL="26854" marR="26854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Эталонные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значения</a:t>
                          </a:r>
                          <a:b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</a:b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показателя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Установленная динамика требуемых значений</a:t>
                          </a:r>
                          <a:r>
                            <a:rPr lang="ru-RU" sz="1500" baseline="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показателей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6093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2019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2020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2021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2321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spcAft>
                              <a:spcPts val="0"/>
                            </a:spcAft>
                          </a:pPr>
                          <a:r>
                            <a:rPr lang="ru-RU" sz="1300" kern="1200" dirty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3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4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5</a:t>
                          </a: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6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7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3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8</a:t>
                          </a:r>
                          <a:endParaRPr lang="ru-RU" sz="1300" b="1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 anchor="ctr"/>
                    </a:tc>
                  </a:tr>
                  <a:tr h="1160512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2.3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</a:t>
                          </a:r>
                          <a:r>
                            <a:rPr lang="ru-RU" sz="1500" b="1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результативности процесса «входной контроль», приобретаемых материалов, полуфабрикатов, изделий ЭКБ, комплектующих изделий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435570" t="-136842" r="-448322" b="-18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1,25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</a:t>
                          </a:r>
                          <a:r>
                            <a:rPr lang="ru-RU" sz="1500" b="1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2,0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  <a:tr h="928408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2.4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результативности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</a:t>
                          </a: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системы менеджмента качества предприятий-изготовителей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оборонной продукции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435570" t="-294118" r="-448322" b="-1241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450215" algn="l"/>
                            </a:tabLst>
                            <a:defRPr/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0,75</a:t>
                          </a:r>
                          <a:endParaRPr lang="ru-RU" sz="1500" b="1" dirty="0" smtClean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  <a:tr h="1160512">
                    <a:tc>
                      <a:txBody>
                        <a:bodyPr/>
                        <a:lstStyle/>
                        <a:p>
                          <a:pPr marL="0" lvl="0" indent="0" algn="just"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2.5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ru-RU" sz="1500" b="1" kern="120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Показатель квалификационного</a:t>
                          </a:r>
                          <a:r>
                            <a:rPr lang="ru-RU" sz="1500" b="1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 уровня подразделений предприятий в сфере управления качеством оборонной продукции ИС Концерна</a:t>
                          </a:r>
                          <a:endParaRPr lang="ru-RU" sz="1500" b="1" kern="1200" dirty="0">
                            <a:solidFill>
                              <a:schemeClr val="dk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6854" marR="26854" marT="0" marB="0">
                        <a:blipFill rotWithShape="1">
                          <a:blip r:embed="rId3"/>
                          <a:stretch>
                            <a:fillRect l="-435570" t="-317368" r="-4483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dirty="0" smtClean="0"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б/р</a:t>
                          </a:r>
                          <a:endParaRPr lang="ru-RU" sz="1500" dirty="0"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rgbClr val="FF0000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rgbClr val="FF0000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450215" algn="l"/>
                            </a:tabLst>
                          </a:pPr>
                          <a:r>
                            <a:rPr lang="ru-RU" sz="1500" b="1" kern="1400" dirty="0" smtClean="0">
                              <a:solidFill>
                                <a:schemeClr val="tx1"/>
                              </a:solidFill>
                              <a:effectLst/>
                              <a:latin typeface="Arial Unicode MS" panose="020B0604020202020204" pitchFamily="34" charset="-128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≥ 0,44</a:t>
                          </a:r>
                          <a:endParaRPr lang="ru-RU" sz="1500" b="1" dirty="0">
                            <a:solidFill>
                              <a:schemeClr val="tx1"/>
                            </a:solidFill>
                            <a:effectLst/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26854" marR="26854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08612" y="6048871"/>
            <a:ext cx="89278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Для каждого предприятия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Концерна могут устанавливаться свои текущие значения показателей, исходя из специфики производства и состояния предприятия, с обязательным требованием статистически значимого улучшения (</a:t>
            </a:r>
            <a:r>
              <a:rPr lang="ru-RU" sz="1300" b="1" kern="1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≥10%) и стремления достижения эталонного значения в среднесрочной перспективе.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02896" y="6414140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7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7938"/>
            <a:ext cx="8316416" cy="74198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tabLst>
                <a:tab pos="3943350" algn="l"/>
              </a:tabLst>
            </a:pPr>
            <a:r>
              <a:rPr lang="ru-RU" sz="1600" b="1" dirty="0" smtClean="0">
                <a:solidFill>
                  <a:srgbClr val="002060"/>
                </a:solidFill>
              </a:rPr>
              <a:t>Условное </a:t>
            </a:r>
            <a:r>
              <a:rPr lang="ru-RU" sz="1600" b="1" dirty="0">
                <a:solidFill>
                  <a:srgbClr val="002060"/>
                </a:solidFill>
              </a:rPr>
              <a:t>р</a:t>
            </a:r>
            <a:r>
              <a:rPr lang="ru-RU" sz="1600" b="1" dirty="0" smtClean="0">
                <a:solidFill>
                  <a:srgbClr val="002060"/>
                </a:solidFill>
              </a:rPr>
              <a:t>аспределение </a:t>
            </a:r>
            <a:r>
              <a:rPr lang="ru-RU" sz="1600" b="1" dirty="0">
                <a:solidFill>
                  <a:srgbClr val="002060"/>
                </a:solidFill>
              </a:rPr>
              <a:t>дефектов финальных изделий ОП </a:t>
            </a:r>
            <a:r>
              <a:rPr lang="ru-RU" sz="1600" b="1" dirty="0" smtClean="0">
                <a:solidFill>
                  <a:srgbClr val="002060"/>
                </a:solidFill>
              </a:rPr>
              <a:t>ИС </a:t>
            </a:r>
            <a:r>
              <a:rPr lang="ru-RU" sz="1600" b="1" dirty="0">
                <a:solidFill>
                  <a:srgbClr val="002060"/>
                </a:solidFill>
              </a:rPr>
              <a:t>Концерна по причинам возникновения в абсолютных и абсолютных приведенных </a:t>
            </a:r>
            <a:r>
              <a:rPr lang="ru-RU" sz="1600" b="1" dirty="0" smtClean="0">
                <a:solidFill>
                  <a:srgbClr val="002060"/>
                </a:solidFill>
              </a:rPr>
              <a:t/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2060"/>
                </a:solidFill>
              </a:rPr>
              <a:t>к базовому </a:t>
            </a:r>
            <a:r>
              <a:rPr lang="ru-RU" sz="1600" b="1" dirty="0" smtClean="0">
                <a:solidFill>
                  <a:srgbClr val="002060"/>
                </a:solidFill>
              </a:rPr>
              <a:t>2017 г</a:t>
            </a:r>
            <a:r>
              <a:rPr lang="ru-RU" sz="1600" b="1" dirty="0">
                <a:solidFill>
                  <a:srgbClr val="002060"/>
                </a:solidFill>
              </a:rPr>
              <a:t>.) </a:t>
            </a:r>
            <a:r>
              <a:rPr lang="ru-RU" sz="1600" b="1" dirty="0" smtClean="0">
                <a:solidFill>
                  <a:srgbClr val="002060"/>
                </a:solidFill>
              </a:rPr>
              <a:t>показателях (группа </a:t>
            </a:r>
            <a:r>
              <a:rPr lang="ru-RU" sz="1600" b="1" dirty="0">
                <a:solidFill>
                  <a:srgbClr val="002060"/>
                </a:solidFill>
              </a:rPr>
              <a:t>«Н</a:t>
            </a:r>
            <a:r>
              <a:rPr lang="ru-RU" sz="1600" b="1" dirty="0" smtClean="0">
                <a:solidFill>
                  <a:srgbClr val="002060"/>
                </a:solidFill>
              </a:rPr>
              <a:t>») «</a:t>
            </a:r>
            <a:r>
              <a:rPr lang="ru-RU" sz="1600" b="1" dirty="0">
                <a:solidFill>
                  <a:srgbClr val="002060"/>
                </a:solidFill>
              </a:rPr>
              <a:t>производство»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7938"/>
            <a:ext cx="813296" cy="74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477291" y="6498026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33460"/>
              </p:ext>
            </p:extLst>
          </p:nvPr>
        </p:nvGraphicFramePr>
        <p:xfrm>
          <a:off x="656273" y="4581128"/>
          <a:ext cx="7831455" cy="187325"/>
        </p:xfrm>
        <a:graphic>
          <a:graphicData uri="http://schemas.openxmlformats.org/drawingml/2006/table">
            <a:tbl>
              <a:tblPr firstRow="1" firstCol="1" bandRow="1"/>
              <a:tblGrid>
                <a:gridCol w="7831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 – производственные дефекты; ПКИ – дефекты  ПКИ</a:t>
                      </a:r>
                      <a:r>
                        <a:rPr lang="ru-RU" sz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; </a:t>
                      </a:r>
                      <a:r>
                        <a:rPr lang="ru-RU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ЭКБ – дефекты  </a:t>
                      </a:r>
                      <a:r>
                        <a:rPr lang="ru-RU" sz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ЭКБ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85681"/>
              </p:ext>
            </p:extLst>
          </p:nvPr>
        </p:nvGraphicFramePr>
        <p:xfrm>
          <a:off x="251522" y="4797152"/>
          <a:ext cx="8640957" cy="80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2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6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96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5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№ п/п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Показатель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Годы 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2017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2018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2019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40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</a:t>
                      </a: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произведенных изделий 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n1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n2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n3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Относительное кол-во </a:t>
                      </a: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произведенных изделий (К</a:t>
                      </a:r>
                      <a:r>
                        <a:rPr lang="ru-RU" sz="1000" kern="1200" baseline="-250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</a:t>
                      </a:r>
                      <a:r>
                        <a:rPr lang="ru-RU" sz="1000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1,13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0,92</a:t>
                      </a:r>
                      <a:endParaRPr lang="ru-RU" sz="14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1520" y="5536103"/>
            <a:ext cx="86409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Примечание:</a:t>
            </a:r>
            <a:endParaRPr lang="en-US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дефектов по количеству приведено в условных показателях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ru-RU" sz="11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деф.у</a:t>
            </a:r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ru-RU" sz="11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деф</a:t>
            </a:r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/К</a:t>
            </a:r>
          </a:p>
          <a:p>
            <a:endPara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05814" y="781545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абсолютных показателях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44008" y="756950"/>
            <a:ext cx="3966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абсолютных показателях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приведенных к базовому 2017 году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8836599"/>
              </p:ext>
            </p:extLst>
          </p:nvPr>
        </p:nvGraphicFramePr>
        <p:xfrm>
          <a:off x="14288" y="1268760"/>
          <a:ext cx="4462432" cy="331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94941024"/>
              </p:ext>
            </p:extLst>
          </p:nvPr>
        </p:nvGraphicFramePr>
        <p:xfrm>
          <a:off x="4478928" y="1268760"/>
          <a:ext cx="4631783" cy="331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8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9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6326" y="0"/>
            <a:ext cx="8067674" cy="80908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инамика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количества зафиксированных дефектов оборонной продукции (группа «Н», «эксплуатация»)</a:t>
            </a:r>
            <a:endParaRPr lang="ru-RU" sz="20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8" y="7938"/>
            <a:ext cx="10477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6477291" y="6498026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02384"/>
              </p:ext>
            </p:extLst>
          </p:nvPr>
        </p:nvGraphicFramePr>
        <p:xfrm>
          <a:off x="107504" y="4221088"/>
          <a:ext cx="4320478" cy="2004800"/>
        </p:xfrm>
        <a:graphic>
          <a:graphicData uri="http://schemas.openxmlformats.org/drawingml/2006/table">
            <a:tbl>
              <a:tblPr firstRow="1" firstCol="1" bandRow="1"/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8601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 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Показатель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Годы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0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2017/2016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2018/2016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2019/2016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Динамика изменения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1.1</a:t>
                      </a:r>
                      <a:endParaRPr lang="ru-RU" sz="9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  <a:ea typeface="Times New Roman"/>
                        </a:rPr>
                        <a:t>Кол-во изделий в гарантийной эксплуатации</a:t>
                      </a: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1,24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1,39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  <a:ea typeface="Times New Roman"/>
                        </a:rPr>
                        <a:t>1.2</a:t>
                      </a: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j-lt"/>
                          <a:ea typeface="Times New Roman"/>
                        </a:rPr>
                        <a:t>Кол-во дефектов (</a:t>
                      </a:r>
                      <a:r>
                        <a:rPr lang="ru-RU" sz="900" dirty="0" err="1" smtClean="0">
                          <a:effectLst/>
                          <a:latin typeface="+mj-lt"/>
                          <a:ea typeface="Times New Roman"/>
                        </a:rPr>
                        <a:t>неприведенное</a:t>
                      </a:r>
                      <a:r>
                        <a:rPr lang="ru-RU" sz="900" dirty="0" smtClean="0">
                          <a:effectLst/>
                          <a:latin typeface="+mj-lt"/>
                          <a:ea typeface="Times New Roman"/>
                        </a:rPr>
                        <a:t>)</a:t>
                      </a: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1.2.1</a:t>
                      </a: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Кол-во производственных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дефектов</a:t>
                      </a:r>
                      <a:endParaRPr lang="ru-RU" sz="9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0,65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0,61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0,76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1.2.2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Times New Roman"/>
                          <a:cs typeface="Arial"/>
                        </a:rPr>
                        <a:t>Кол-во </a:t>
                      </a: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конструктивных дефектов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0,36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1,4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1,36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1.2.3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дефектов ПКИ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1,18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1,13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1.2.4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дефектов ЭКБ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0,83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1,06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572" marR="61572" marT="855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0,85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59941"/>
              </p:ext>
            </p:extLst>
          </p:nvPr>
        </p:nvGraphicFramePr>
        <p:xfrm>
          <a:off x="4572000" y="4221088"/>
          <a:ext cx="4452459" cy="2121061"/>
        </p:xfrm>
        <a:graphic>
          <a:graphicData uri="http://schemas.openxmlformats.org/drawingml/2006/table">
            <a:tbl>
              <a:tblPr firstRow="1" firstCol="1" bandRow="1"/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57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62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62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471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 № п/п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Показатель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Годы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2017/2016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2018/2016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2019/2016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Динамика изменения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изделий в гарантийной эксплуатации (К</a:t>
                      </a:r>
                      <a:r>
                        <a:rPr lang="ru-RU" sz="900" kern="1200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1,24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1,39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Наработка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ресурса в гарантийной эксплуатации (К</a:t>
                      </a:r>
                      <a:r>
                        <a:rPr lang="ru-RU" sz="900" kern="1200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Т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1,08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1,37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1,72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Произведение K</a:t>
                      </a:r>
                      <a:r>
                        <a:rPr lang="ru-RU" sz="900" kern="1200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N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*K</a:t>
                      </a:r>
                      <a:r>
                        <a:rPr lang="ru-RU" sz="900" kern="1200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T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,</a:t>
                      </a: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34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1,9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2,58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дефектов в приведенных (к 2016г.) условиях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3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производственных дефектов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0,49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0,32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0,29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конструктивных дефектов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0,27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0,74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0,53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2.3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дефектов ПКИ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0,67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0,62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2.4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Кол-во </a:t>
                      </a: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дефектов ЭКБ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0,62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0,56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0,33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77654869"/>
              </p:ext>
            </p:extLst>
          </p:nvPr>
        </p:nvGraphicFramePr>
        <p:xfrm>
          <a:off x="19328" y="1196753"/>
          <a:ext cx="4485704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23868208"/>
              </p:ext>
            </p:extLst>
          </p:nvPr>
        </p:nvGraphicFramePr>
        <p:xfrm>
          <a:off x="4427984" y="1196753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87624" y="858198"/>
            <a:ext cx="2786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абсолютных показателях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755993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абсолютных показателях</a:t>
            </a:r>
            <a:r>
              <a:rPr lang="ru-RU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приведенных к базовому 2016 году.</a:t>
            </a:r>
            <a:endParaRPr lang="ru-RU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74920" y="6553588"/>
            <a:ext cx="2133600" cy="365125"/>
          </a:xfrm>
        </p:spPr>
        <p:txBody>
          <a:bodyPr vert="horz" lIns="91440" tIns="45720" rIns="91440" bIns="45720" rtlCol="0" anchor="ctr"/>
          <a:lstStyle/>
          <a:p>
            <a:fld id="{C36BF01F-F928-49AE-859B-4113E0910970}" type="slidenum">
              <a:rPr lang="ru-RU" sz="16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pPr/>
              <a:t>9</a:t>
            </a:fld>
            <a:endParaRPr lang="ru-RU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106888"/>
              </p:ext>
            </p:extLst>
          </p:nvPr>
        </p:nvGraphicFramePr>
        <p:xfrm>
          <a:off x="467544" y="4005064"/>
          <a:ext cx="7831455" cy="187325"/>
        </p:xfrm>
        <a:graphic>
          <a:graphicData uri="http://schemas.openxmlformats.org/drawingml/2006/table">
            <a:tbl>
              <a:tblPr firstRow="1" firstCol="1" bandRow="1"/>
              <a:tblGrid>
                <a:gridCol w="7831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 – производственные дефекты; ПКИ – дефекты </a:t>
                      </a:r>
                      <a:r>
                        <a:rPr lang="ru-RU" sz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ПКИ; </a:t>
                      </a:r>
                      <a:r>
                        <a:rPr lang="ru-RU" sz="12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ЭКБ – </a:t>
                      </a:r>
                      <a:r>
                        <a:rPr lang="ru-RU" sz="120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дефекты ЭКБ</a:t>
                      </a:r>
                      <a:endParaRPr lang="ru-RU" sz="1400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9512" y="6197944"/>
            <a:ext cx="86409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Примечание:</a:t>
            </a:r>
            <a:endParaRPr lang="en-US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Распределение дефектов по количеству приведено в условных показателях 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ru-RU" sz="11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деф.у</a:t>
            </a:r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ru-RU" sz="11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деф</a:t>
            </a:r>
            <a:r>
              <a:rPr lang="ru-RU" sz="11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/К</a:t>
            </a:r>
          </a:p>
          <a:p>
            <a:endParaRPr lang="ru-RU" sz="11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0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4362</Words>
  <Application>Microsoft Office PowerPoint</Application>
  <PresentationFormat>Экран (4:3)</PresentationFormat>
  <Paragraphs>810</Paragraphs>
  <Slides>24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Equation</vt:lpstr>
      <vt:lpstr>Презентация PowerPoint</vt:lpstr>
      <vt:lpstr>Управление качеством и надежностью изделий оборонной продукции</vt:lpstr>
      <vt:lpstr>Управление качеством и надежностью изделий оборонной продукции</vt:lpstr>
      <vt:lpstr>Принципиальные решения в сфере управления качеством и надежностью ОП, подтвердившие результативность в ходе 2018-2020 гг.</vt:lpstr>
      <vt:lpstr>Принципиальные решения в сфере управления качеством и надежностью ОП, подтвердивших результативность в ходе 2018-2020 гг.</vt:lpstr>
      <vt:lpstr>Плановые и эталонные значения показателей результативности деятельности организаций ИС Концерна в области качества согласно Стратегии в области качества и надежности ОП             на 2019-2021 гг.</vt:lpstr>
      <vt:lpstr>Плановые и эталонные значения показателей результативности деятельности организаций ИС Концерна в области качества согласно Стратегии в области качества и надежности ОП             на 2019-2021 гг..</vt:lpstr>
      <vt:lpstr>Условное распределение дефектов финальных изделий ОП ИС Концерна по причинам возникновения в абсолютных и абсолютных приведенных  (к базовому 2017 г.) показателях (группа «Н») «производство»</vt:lpstr>
      <vt:lpstr>Динамика изменения количества зафиксированных дефектов оборонной продукции (группа «Н», «эксплуатация»)</vt:lpstr>
      <vt:lpstr>Процессы СМК, являющиеся основными источниками дефектов, выявленные в рамках пилотного проекта СУКНП и инспекторских проверок ДО Концерна 2018-2020 гг.</vt:lpstr>
      <vt:lpstr>Процессы СМК, являющиеся основными источниками дефектов, выявленные в рамках реализации пилотного проекта и инспекторских проверок ДО Концерна 2018-2020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Методология управления качеством и надежностью оборонной продукции</vt:lpstr>
      <vt:lpstr>Методология управления качеством и надежностью оборонной продукции</vt:lpstr>
      <vt:lpstr>Методология управления качеством и надежностью оборонной продукции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Сидоркина Екатерина Александровна</dc:creator>
  <cp:lastModifiedBy>Евсеева Ольга Александровна</cp:lastModifiedBy>
  <cp:revision>27</cp:revision>
  <cp:lastPrinted>2021-03-24T09:59:42Z</cp:lastPrinted>
  <dcterms:created xsi:type="dcterms:W3CDTF">2020-12-15T09:12:57Z</dcterms:created>
  <dcterms:modified xsi:type="dcterms:W3CDTF">2021-04-15T12:26:28Z</dcterms:modified>
</cp:coreProperties>
</file>