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463" r:id="rId2"/>
    <p:sldId id="497" r:id="rId3"/>
    <p:sldId id="590" r:id="rId4"/>
    <p:sldId id="591" r:id="rId5"/>
    <p:sldId id="592" r:id="rId6"/>
    <p:sldId id="582" r:id="rId7"/>
    <p:sldId id="467" r:id="rId8"/>
    <p:sldId id="585" r:id="rId9"/>
    <p:sldId id="593" r:id="rId10"/>
    <p:sldId id="545" r:id="rId11"/>
    <p:sldId id="558" r:id="rId12"/>
    <p:sldId id="559" r:id="rId13"/>
    <p:sldId id="560" r:id="rId14"/>
    <p:sldId id="561" r:id="rId15"/>
    <p:sldId id="487" r:id="rId16"/>
    <p:sldId id="488" r:id="rId17"/>
    <p:sldId id="485" r:id="rId18"/>
  </p:sldIdLst>
  <p:sldSz cx="9144000" cy="5143500" type="screen16x9"/>
  <p:notesSz cx="6797675" cy="9928225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ликова Дарья Сергеевна" initials="ПД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21B"/>
    <a:srgbClr val="1D1E86"/>
    <a:srgbClr val="000085"/>
    <a:srgbClr val="ED8137"/>
    <a:srgbClr val="0073B9"/>
    <a:srgbClr val="277C00"/>
    <a:srgbClr val="DDA37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531" autoAdjust="0"/>
  </p:normalViewPr>
  <p:slideViewPr>
    <p:cSldViewPr>
      <p:cViewPr>
        <p:scale>
          <a:sx n="110" d="100"/>
          <a:sy n="110" d="100"/>
        </p:scale>
        <p:origin x="1266" y="594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05802-8577-41E1-93B1-9CAB1517134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979B45-EC02-438E-8DFC-6A9808C5720D}">
      <dgm:prSet phldrT="[Текст]" custT="1"/>
      <dgm:spPr/>
      <dgm:t>
        <a:bodyPr/>
        <a:lstStyle/>
        <a:p>
          <a:r>
            <a:rPr lang="ru-RU" sz="2800" b="1" dirty="0" smtClean="0"/>
            <a:t>Катализаторы</a:t>
          </a:r>
          <a:endParaRPr lang="ru-RU" sz="2800" b="1" dirty="0"/>
        </a:p>
      </dgm:t>
    </dgm:pt>
    <dgm:pt modelId="{78BA0904-679A-4146-9EAB-7F76B2555A1B}" type="parTrans" cxnId="{40B99E83-66CE-459C-B5B5-F184FF374B24}">
      <dgm:prSet/>
      <dgm:spPr/>
      <dgm:t>
        <a:bodyPr/>
        <a:lstStyle/>
        <a:p>
          <a:endParaRPr lang="ru-RU"/>
        </a:p>
      </dgm:t>
    </dgm:pt>
    <dgm:pt modelId="{EBEEB817-4A89-46A2-BD90-2C1BAE752D6A}" type="sibTrans" cxnId="{40B99E83-66CE-459C-B5B5-F184FF374B24}">
      <dgm:prSet/>
      <dgm:spPr/>
      <dgm:t>
        <a:bodyPr/>
        <a:lstStyle/>
        <a:p>
          <a:endParaRPr lang="ru-RU"/>
        </a:p>
      </dgm:t>
    </dgm:pt>
    <dgm:pt modelId="{89D3A686-7205-4500-A6BF-769B1F4B0F03}">
      <dgm:prSet phldrT="[Текст]" custT="1"/>
      <dgm:spPr/>
      <dgm:t>
        <a:bodyPr/>
        <a:lstStyle/>
        <a:p>
          <a:r>
            <a:rPr lang="ru-RU" sz="2400" dirty="0" smtClean="0"/>
            <a:t>состав</a:t>
          </a:r>
          <a:endParaRPr lang="ru-RU" sz="2400" dirty="0"/>
        </a:p>
      </dgm:t>
    </dgm:pt>
    <dgm:pt modelId="{1853E277-F3B6-495A-B2ED-ED559D98816C}" type="parTrans" cxnId="{483456B8-0542-4102-94C4-DB2823D2F599}">
      <dgm:prSet/>
      <dgm:spPr/>
      <dgm:t>
        <a:bodyPr/>
        <a:lstStyle/>
        <a:p>
          <a:endParaRPr lang="ru-RU"/>
        </a:p>
      </dgm:t>
    </dgm:pt>
    <dgm:pt modelId="{A9484C23-7F96-4D04-8A61-2837C70099C8}" type="sibTrans" cxnId="{483456B8-0542-4102-94C4-DB2823D2F599}">
      <dgm:prSet/>
      <dgm:spPr/>
      <dgm:t>
        <a:bodyPr/>
        <a:lstStyle/>
        <a:p>
          <a:endParaRPr lang="ru-RU"/>
        </a:p>
      </dgm:t>
    </dgm:pt>
    <dgm:pt modelId="{B005C385-38A3-4C75-804A-FE33A6D25F7E}">
      <dgm:prSet phldrT="[Текст]" custT="1"/>
      <dgm:spPr/>
      <dgm:t>
        <a:bodyPr/>
        <a:lstStyle/>
        <a:p>
          <a:r>
            <a:rPr lang="ru-RU" sz="2400" dirty="0" smtClean="0"/>
            <a:t>Проблемные области</a:t>
          </a:r>
          <a:endParaRPr lang="ru-RU" sz="2400" dirty="0"/>
        </a:p>
      </dgm:t>
    </dgm:pt>
    <dgm:pt modelId="{B3BE46CF-7590-437E-8CC0-01E2B42072CC}" type="parTrans" cxnId="{09FC90B8-855B-4FE8-B433-855508B1C06B}">
      <dgm:prSet/>
      <dgm:spPr/>
      <dgm:t>
        <a:bodyPr/>
        <a:lstStyle/>
        <a:p>
          <a:endParaRPr lang="ru-RU"/>
        </a:p>
      </dgm:t>
    </dgm:pt>
    <dgm:pt modelId="{5555249F-1BED-48CE-9F32-AE3B3A19C936}" type="sibTrans" cxnId="{09FC90B8-855B-4FE8-B433-855508B1C06B}">
      <dgm:prSet/>
      <dgm:spPr/>
      <dgm:t>
        <a:bodyPr/>
        <a:lstStyle/>
        <a:p>
          <a:endParaRPr lang="ru-RU"/>
        </a:p>
      </dgm:t>
    </dgm:pt>
    <dgm:pt modelId="{7F1E3704-5FC8-4D5F-9732-0E14285CB5A4}">
      <dgm:prSet phldrT="[Текст]" custT="1"/>
      <dgm:spPr/>
      <dgm:t>
        <a:bodyPr/>
        <a:lstStyle/>
        <a:p>
          <a:r>
            <a:rPr lang="ru-RU" sz="2400" dirty="0" smtClean="0"/>
            <a:t>способ применения</a:t>
          </a:r>
          <a:endParaRPr lang="ru-RU" sz="2400" dirty="0"/>
        </a:p>
      </dgm:t>
    </dgm:pt>
    <dgm:pt modelId="{F95F6F99-D2F6-4B8A-957C-C8835B24CD45}" type="parTrans" cxnId="{AF4CF5C6-0E70-422E-A0F5-85B53B463457}">
      <dgm:prSet/>
      <dgm:spPr/>
      <dgm:t>
        <a:bodyPr/>
        <a:lstStyle/>
        <a:p>
          <a:endParaRPr lang="ru-RU"/>
        </a:p>
      </dgm:t>
    </dgm:pt>
    <dgm:pt modelId="{4C8DBAAB-E4F0-46D2-A0A8-894BA24869E8}" type="sibTrans" cxnId="{AF4CF5C6-0E70-422E-A0F5-85B53B463457}">
      <dgm:prSet/>
      <dgm:spPr/>
      <dgm:t>
        <a:bodyPr/>
        <a:lstStyle/>
        <a:p>
          <a:endParaRPr lang="ru-RU"/>
        </a:p>
      </dgm:t>
    </dgm:pt>
    <dgm:pt modelId="{33B43445-B39A-4F37-8CBF-DEC1E9C53B0E}">
      <dgm:prSet custT="1"/>
      <dgm:spPr/>
      <dgm:t>
        <a:bodyPr/>
        <a:lstStyle/>
        <a:p>
          <a:r>
            <a:rPr lang="ru-RU" sz="2400" dirty="0" smtClean="0"/>
            <a:t>способ производства</a:t>
          </a:r>
          <a:endParaRPr lang="ru-RU" sz="2400" dirty="0"/>
        </a:p>
      </dgm:t>
    </dgm:pt>
    <dgm:pt modelId="{24BE4A98-9D38-4805-825B-914B1A0F5836}" type="parTrans" cxnId="{872FEDB4-F354-466D-8C0B-C380247D00D3}">
      <dgm:prSet/>
      <dgm:spPr/>
      <dgm:t>
        <a:bodyPr/>
        <a:lstStyle/>
        <a:p>
          <a:endParaRPr lang="ru-RU"/>
        </a:p>
      </dgm:t>
    </dgm:pt>
    <dgm:pt modelId="{BD43E42A-E954-4571-AD99-AECD178F99EF}" type="sibTrans" cxnId="{872FEDB4-F354-466D-8C0B-C380247D00D3}">
      <dgm:prSet/>
      <dgm:spPr/>
      <dgm:t>
        <a:bodyPr/>
        <a:lstStyle/>
        <a:p>
          <a:endParaRPr lang="ru-RU"/>
        </a:p>
      </dgm:t>
    </dgm:pt>
    <dgm:pt modelId="{7822BE91-AF9D-4C76-982D-8D0B9770757F}">
      <dgm:prSet custT="1"/>
      <dgm:spPr/>
      <dgm:t>
        <a:bodyPr/>
        <a:lstStyle/>
        <a:p>
          <a:r>
            <a:rPr lang="ru-RU" sz="2400" dirty="0" smtClean="0"/>
            <a:t>форма катализатора</a:t>
          </a:r>
          <a:endParaRPr lang="ru-RU" sz="2400" dirty="0"/>
        </a:p>
      </dgm:t>
    </dgm:pt>
    <dgm:pt modelId="{2B16772E-B2B5-48E1-97F1-A84947C6F820}" type="parTrans" cxnId="{00CB9C94-3068-45DC-82AA-143A8DD61E84}">
      <dgm:prSet/>
      <dgm:spPr/>
      <dgm:t>
        <a:bodyPr/>
        <a:lstStyle/>
        <a:p>
          <a:endParaRPr lang="ru-RU"/>
        </a:p>
      </dgm:t>
    </dgm:pt>
    <dgm:pt modelId="{282EC5FB-6899-4520-8104-3FBF723C508F}" type="sibTrans" cxnId="{00CB9C94-3068-45DC-82AA-143A8DD61E84}">
      <dgm:prSet/>
      <dgm:spPr/>
      <dgm:t>
        <a:bodyPr/>
        <a:lstStyle/>
        <a:p>
          <a:endParaRPr lang="ru-RU"/>
        </a:p>
      </dgm:t>
    </dgm:pt>
    <dgm:pt modelId="{918BC468-1E53-4578-9F19-0318E34399BE}" type="pres">
      <dgm:prSet presAssocID="{A9F05802-8577-41E1-93B1-9CAB1517134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BFD65C6-CA29-481D-9988-87CF041E9BBD}" type="pres">
      <dgm:prSet presAssocID="{49979B45-EC02-438E-8DFC-6A9808C5720D}" presName="singleCycle" presStyleCnt="0"/>
      <dgm:spPr/>
      <dgm:t>
        <a:bodyPr/>
        <a:lstStyle/>
        <a:p>
          <a:endParaRPr lang="ru-RU"/>
        </a:p>
      </dgm:t>
    </dgm:pt>
    <dgm:pt modelId="{25FDB046-E259-412C-9891-8E0454A5E14C}" type="pres">
      <dgm:prSet presAssocID="{49979B45-EC02-438E-8DFC-6A9808C5720D}" presName="singleCenter" presStyleLbl="node1" presStyleIdx="0" presStyleCnt="6" custScaleX="205242" custScaleY="5361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3A2F843-CE8D-43F1-AE9A-475E21807651}" type="pres">
      <dgm:prSet presAssocID="{1853E277-F3B6-495A-B2ED-ED559D98816C}" presName="Name56" presStyleLbl="parChTrans1D2" presStyleIdx="0" presStyleCnt="5"/>
      <dgm:spPr/>
      <dgm:t>
        <a:bodyPr/>
        <a:lstStyle/>
        <a:p>
          <a:endParaRPr lang="ru-RU"/>
        </a:p>
      </dgm:t>
    </dgm:pt>
    <dgm:pt modelId="{10F2C60C-386B-4F60-8A9C-5E53F6BFBF0C}" type="pres">
      <dgm:prSet presAssocID="{89D3A686-7205-4500-A6BF-769B1F4B0F03}" presName="text0" presStyleLbl="node1" presStyleIdx="1" presStyleCnt="6" custScaleX="204647" custScaleY="61035" custRadScaleRad="94950" custRadScaleInc="7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50A13-FA7D-4B0E-A4FF-912EBD6F71B5}" type="pres">
      <dgm:prSet presAssocID="{B3BE46CF-7590-437E-8CC0-01E2B42072CC}" presName="Name56" presStyleLbl="parChTrans1D2" presStyleIdx="1" presStyleCnt="5"/>
      <dgm:spPr/>
      <dgm:t>
        <a:bodyPr/>
        <a:lstStyle/>
        <a:p>
          <a:endParaRPr lang="ru-RU"/>
        </a:p>
      </dgm:t>
    </dgm:pt>
    <dgm:pt modelId="{FD9874CB-EE45-4994-ACD8-C5966A04B91E}" type="pres">
      <dgm:prSet presAssocID="{B005C385-38A3-4C75-804A-FE33A6D25F7E}" presName="text0" presStyleLbl="node1" presStyleIdx="2" presStyleCnt="6" custScaleX="227785" custScaleY="95206" custRadScaleRad="165845" custRadScaleInc="-2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F9EA8-E51F-4671-8B91-D75CA88B2BA8}" type="pres">
      <dgm:prSet presAssocID="{F95F6F99-D2F6-4B8A-957C-C8835B24CD45}" presName="Name56" presStyleLbl="parChTrans1D2" presStyleIdx="2" presStyleCnt="5"/>
      <dgm:spPr/>
      <dgm:t>
        <a:bodyPr/>
        <a:lstStyle/>
        <a:p>
          <a:endParaRPr lang="ru-RU"/>
        </a:p>
      </dgm:t>
    </dgm:pt>
    <dgm:pt modelId="{CCEC5619-4829-42AD-85BC-AA038BE1D206}" type="pres">
      <dgm:prSet presAssocID="{7F1E3704-5FC8-4D5F-9732-0E14285CB5A4}" presName="text0" presStyleLbl="node1" presStyleIdx="3" presStyleCnt="6" custScaleX="255580" custScaleY="77881" custRadScaleRad="138063" custRadScaleInc="-40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DDFE7-933A-48F5-9A0E-EC931D864DAF}" type="pres">
      <dgm:prSet presAssocID="{24BE4A98-9D38-4805-825B-914B1A0F5836}" presName="Name56" presStyleLbl="parChTrans1D2" presStyleIdx="3" presStyleCnt="5"/>
      <dgm:spPr/>
      <dgm:t>
        <a:bodyPr/>
        <a:lstStyle/>
        <a:p>
          <a:endParaRPr lang="ru-RU"/>
        </a:p>
      </dgm:t>
    </dgm:pt>
    <dgm:pt modelId="{40FAC64D-5BE4-4B2F-98AB-EFDDF95B472E}" type="pres">
      <dgm:prSet presAssocID="{33B43445-B39A-4F37-8CBF-DEC1E9C53B0E}" presName="text0" presStyleLbl="node1" presStyleIdx="4" presStyleCnt="6" custScaleX="267350" custScaleY="117422" custRadScaleRad="111448" custRadScaleInc="68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12274-E417-4146-91DD-959D25DDD95D}" type="pres">
      <dgm:prSet presAssocID="{2B16772E-B2B5-48E1-97F1-A84947C6F820}" presName="Name56" presStyleLbl="parChTrans1D2" presStyleIdx="4" presStyleCnt="5"/>
      <dgm:spPr/>
      <dgm:t>
        <a:bodyPr/>
        <a:lstStyle/>
        <a:p>
          <a:endParaRPr lang="ru-RU"/>
        </a:p>
      </dgm:t>
    </dgm:pt>
    <dgm:pt modelId="{AD46F2E1-C5DD-42F6-852D-7E794329B209}" type="pres">
      <dgm:prSet presAssocID="{7822BE91-AF9D-4C76-982D-8D0B9770757F}" presName="text0" presStyleLbl="node1" presStyleIdx="5" presStyleCnt="6" custScaleX="257259" custScaleY="98642" custRadScaleRad="112111" custRadScaleInc="29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B99E83-66CE-459C-B5B5-F184FF374B24}" srcId="{A9F05802-8577-41E1-93B1-9CAB15171347}" destId="{49979B45-EC02-438E-8DFC-6A9808C5720D}" srcOrd="0" destOrd="0" parTransId="{78BA0904-679A-4146-9EAB-7F76B2555A1B}" sibTransId="{EBEEB817-4A89-46A2-BD90-2C1BAE752D6A}"/>
    <dgm:cxn modelId="{00CB9C94-3068-45DC-82AA-143A8DD61E84}" srcId="{49979B45-EC02-438E-8DFC-6A9808C5720D}" destId="{7822BE91-AF9D-4C76-982D-8D0B9770757F}" srcOrd="4" destOrd="0" parTransId="{2B16772E-B2B5-48E1-97F1-A84947C6F820}" sibTransId="{282EC5FB-6899-4520-8104-3FBF723C508F}"/>
    <dgm:cxn modelId="{5EAAB83D-41F1-42DC-B879-0976E0F8D90A}" type="presOf" srcId="{B3BE46CF-7590-437E-8CC0-01E2B42072CC}" destId="{17150A13-FA7D-4B0E-A4FF-912EBD6F71B5}" srcOrd="0" destOrd="0" presId="urn:microsoft.com/office/officeart/2008/layout/RadialCluster"/>
    <dgm:cxn modelId="{E65C7D8C-39AC-4E4E-9477-3689E65BFBB7}" type="presOf" srcId="{A9F05802-8577-41E1-93B1-9CAB15171347}" destId="{918BC468-1E53-4578-9F19-0318E34399BE}" srcOrd="0" destOrd="0" presId="urn:microsoft.com/office/officeart/2008/layout/RadialCluster"/>
    <dgm:cxn modelId="{325BD57F-F9E3-438A-BDB7-E3A2E858B452}" type="presOf" srcId="{89D3A686-7205-4500-A6BF-769B1F4B0F03}" destId="{10F2C60C-386B-4F60-8A9C-5E53F6BFBF0C}" srcOrd="0" destOrd="0" presId="urn:microsoft.com/office/officeart/2008/layout/RadialCluster"/>
    <dgm:cxn modelId="{55369D92-CC59-45E0-8D4D-D08D76F7A427}" type="presOf" srcId="{24BE4A98-9D38-4805-825B-914B1A0F5836}" destId="{BD6DDFE7-933A-48F5-9A0E-EC931D864DAF}" srcOrd="0" destOrd="0" presId="urn:microsoft.com/office/officeart/2008/layout/RadialCluster"/>
    <dgm:cxn modelId="{09FC90B8-855B-4FE8-B433-855508B1C06B}" srcId="{49979B45-EC02-438E-8DFC-6A9808C5720D}" destId="{B005C385-38A3-4C75-804A-FE33A6D25F7E}" srcOrd="1" destOrd="0" parTransId="{B3BE46CF-7590-437E-8CC0-01E2B42072CC}" sibTransId="{5555249F-1BED-48CE-9F32-AE3B3A19C936}"/>
    <dgm:cxn modelId="{872FEDB4-F354-466D-8C0B-C380247D00D3}" srcId="{49979B45-EC02-438E-8DFC-6A9808C5720D}" destId="{33B43445-B39A-4F37-8CBF-DEC1E9C53B0E}" srcOrd="3" destOrd="0" parTransId="{24BE4A98-9D38-4805-825B-914B1A0F5836}" sibTransId="{BD43E42A-E954-4571-AD99-AECD178F99EF}"/>
    <dgm:cxn modelId="{CFAC09E9-8078-457B-8AA9-D578EFC30155}" type="presOf" srcId="{2B16772E-B2B5-48E1-97F1-A84947C6F820}" destId="{8C712274-E417-4146-91DD-959D25DDD95D}" srcOrd="0" destOrd="0" presId="urn:microsoft.com/office/officeart/2008/layout/RadialCluster"/>
    <dgm:cxn modelId="{1976C58F-F732-42F3-9730-CFBCDB23F250}" type="presOf" srcId="{F95F6F99-D2F6-4B8A-957C-C8835B24CD45}" destId="{516F9EA8-E51F-4671-8B91-D75CA88B2BA8}" srcOrd="0" destOrd="0" presId="urn:microsoft.com/office/officeart/2008/layout/RadialCluster"/>
    <dgm:cxn modelId="{96EC3020-B6BD-48CE-A137-FD2BE06B1DCF}" type="presOf" srcId="{B005C385-38A3-4C75-804A-FE33A6D25F7E}" destId="{FD9874CB-EE45-4994-ACD8-C5966A04B91E}" srcOrd="0" destOrd="0" presId="urn:microsoft.com/office/officeart/2008/layout/RadialCluster"/>
    <dgm:cxn modelId="{AD93F89C-549A-4A24-9AE0-B5F517D915E3}" type="presOf" srcId="{33B43445-B39A-4F37-8CBF-DEC1E9C53B0E}" destId="{40FAC64D-5BE4-4B2F-98AB-EFDDF95B472E}" srcOrd="0" destOrd="0" presId="urn:microsoft.com/office/officeart/2008/layout/RadialCluster"/>
    <dgm:cxn modelId="{483456B8-0542-4102-94C4-DB2823D2F599}" srcId="{49979B45-EC02-438E-8DFC-6A9808C5720D}" destId="{89D3A686-7205-4500-A6BF-769B1F4B0F03}" srcOrd="0" destOrd="0" parTransId="{1853E277-F3B6-495A-B2ED-ED559D98816C}" sibTransId="{A9484C23-7F96-4D04-8A61-2837C70099C8}"/>
    <dgm:cxn modelId="{AF4CF5C6-0E70-422E-A0F5-85B53B463457}" srcId="{49979B45-EC02-438E-8DFC-6A9808C5720D}" destId="{7F1E3704-5FC8-4D5F-9732-0E14285CB5A4}" srcOrd="2" destOrd="0" parTransId="{F95F6F99-D2F6-4B8A-957C-C8835B24CD45}" sibTransId="{4C8DBAAB-E4F0-46D2-A0A8-894BA24869E8}"/>
    <dgm:cxn modelId="{E6A3BC30-75ED-424E-A12C-196CA4ACC40E}" type="presOf" srcId="{49979B45-EC02-438E-8DFC-6A9808C5720D}" destId="{25FDB046-E259-412C-9891-8E0454A5E14C}" srcOrd="0" destOrd="0" presId="urn:microsoft.com/office/officeart/2008/layout/RadialCluster"/>
    <dgm:cxn modelId="{63FA3260-201E-417E-99EB-225AA7EE1610}" type="presOf" srcId="{7822BE91-AF9D-4C76-982D-8D0B9770757F}" destId="{AD46F2E1-C5DD-42F6-852D-7E794329B209}" srcOrd="0" destOrd="0" presId="urn:microsoft.com/office/officeart/2008/layout/RadialCluster"/>
    <dgm:cxn modelId="{8188AC07-D108-4C9C-8C6D-37A0BDE30F8D}" type="presOf" srcId="{7F1E3704-5FC8-4D5F-9732-0E14285CB5A4}" destId="{CCEC5619-4829-42AD-85BC-AA038BE1D206}" srcOrd="0" destOrd="0" presId="urn:microsoft.com/office/officeart/2008/layout/RadialCluster"/>
    <dgm:cxn modelId="{98527C3C-6840-4145-AECB-0CC2A73095F7}" type="presOf" srcId="{1853E277-F3B6-495A-B2ED-ED559D98816C}" destId="{63A2F843-CE8D-43F1-AE9A-475E21807651}" srcOrd="0" destOrd="0" presId="urn:microsoft.com/office/officeart/2008/layout/RadialCluster"/>
    <dgm:cxn modelId="{76B6364C-C879-43B9-B880-68DD08F17CB1}" type="presParOf" srcId="{918BC468-1E53-4578-9F19-0318E34399BE}" destId="{9BFD65C6-CA29-481D-9988-87CF041E9BBD}" srcOrd="0" destOrd="0" presId="urn:microsoft.com/office/officeart/2008/layout/RadialCluster"/>
    <dgm:cxn modelId="{D81325E3-58B3-4948-AC8E-9E92403D4739}" type="presParOf" srcId="{9BFD65C6-CA29-481D-9988-87CF041E9BBD}" destId="{25FDB046-E259-412C-9891-8E0454A5E14C}" srcOrd="0" destOrd="0" presId="urn:microsoft.com/office/officeart/2008/layout/RadialCluster"/>
    <dgm:cxn modelId="{A5B9EA20-58AD-40F2-B784-EE6D5A31D1AB}" type="presParOf" srcId="{9BFD65C6-CA29-481D-9988-87CF041E9BBD}" destId="{63A2F843-CE8D-43F1-AE9A-475E21807651}" srcOrd="1" destOrd="0" presId="urn:microsoft.com/office/officeart/2008/layout/RadialCluster"/>
    <dgm:cxn modelId="{96EE6522-0BA4-465C-AFA1-3D6D41838380}" type="presParOf" srcId="{9BFD65C6-CA29-481D-9988-87CF041E9BBD}" destId="{10F2C60C-386B-4F60-8A9C-5E53F6BFBF0C}" srcOrd="2" destOrd="0" presId="urn:microsoft.com/office/officeart/2008/layout/RadialCluster"/>
    <dgm:cxn modelId="{8566AE53-8A25-4E16-B4DC-A36C78D87AEC}" type="presParOf" srcId="{9BFD65C6-CA29-481D-9988-87CF041E9BBD}" destId="{17150A13-FA7D-4B0E-A4FF-912EBD6F71B5}" srcOrd="3" destOrd="0" presId="urn:microsoft.com/office/officeart/2008/layout/RadialCluster"/>
    <dgm:cxn modelId="{2BE4C6A2-82EA-40CE-9FAF-5F4C6540227F}" type="presParOf" srcId="{9BFD65C6-CA29-481D-9988-87CF041E9BBD}" destId="{FD9874CB-EE45-4994-ACD8-C5966A04B91E}" srcOrd="4" destOrd="0" presId="urn:microsoft.com/office/officeart/2008/layout/RadialCluster"/>
    <dgm:cxn modelId="{8F33236A-5B1C-4A7C-9F67-2357300ECB37}" type="presParOf" srcId="{9BFD65C6-CA29-481D-9988-87CF041E9BBD}" destId="{516F9EA8-E51F-4671-8B91-D75CA88B2BA8}" srcOrd="5" destOrd="0" presId="urn:microsoft.com/office/officeart/2008/layout/RadialCluster"/>
    <dgm:cxn modelId="{9859E878-04C1-4429-AEF6-4AA5128C761D}" type="presParOf" srcId="{9BFD65C6-CA29-481D-9988-87CF041E9BBD}" destId="{CCEC5619-4829-42AD-85BC-AA038BE1D206}" srcOrd="6" destOrd="0" presId="urn:microsoft.com/office/officeart/2008/layout/RadialCluster"/>
    <dgm:cxn modelId="{F8838F65-1C74-45E2-ABBD-9F65E119EB93}" type="presParOf" srcId="{9BFD65C6-CA29-481D-9988-87CF041E9BBD}" destId="{BD6DDFE7-933A-48F5-9A0E-EC931D864DAF}" srcOrd="7" destOrd="0" presId="urn:microsoft.com/office/officeart/2008/layout/RadialCluster"/>
    <dgm:cxn modelId="{47CEFBF2-4B39-46D6-98FE-01C715B12831}" type="presParOf" srcId="{9BFD65C6-CA29-481D-9988-87CF041E9BBD}" destId="{40FAC64D-5BE4-4B2F-98AB-EFDDF95B472E}" srcOrd="8" destOrd="0" presId="urn:microsoft.com/office/officeart/2008/layout/RadialCluster"/>
    <dgm:cxn modelId="{B3614EF0-1179-4DAA-A9A9-E21FD1339FDB}" type="presParOf" srcId="{9BFD65C6-CA29-481D-9988-87CF041E9BBD}" destId="{8C712274-E417-4146-91DD-959D25DDD95D}" srcOrd="9" destOrd="0" presId="urn:microsoft.com/office/officeart/2008/layout/RadialCluster"/>
    <dgm:cxn modelId="{AAB0E34E-2C8B-435F-9714-B33C4884FEAE}" type="presParOf" srcId="{9BFD65C6-CA29-481D-9988-87CF041E9BBD}" destId="{AD46F2E1-C5DD-42F6-852D-7E794329B209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DB046-E259-412C-9891-8E0454A5E14C}">
      <dsp:nvSpPr>
        <dsp:cNvPr id="0" name=""/>
        <dsp:cNvSpPr/>
      </dsp:nvSpPr>
      <dsp:spPr>
        <a:xfrm>
          <a:off x="1809922" y="1963251"/>
          <a:ext cx="2802483" cy="7321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Катализаторы</a:t>
          </a:r>
          <a:endParaRPr lang="ru-RU" sz="2800" b="1" kern="1200" dirty="0"/>
        </a:p>
      </dsp:txBody>
      <dsp:txXfrm>
        <a:off x="1845660" y="1998989"/>
        <a:ext cx="2731007" cy="660625"/>
      </dsp:txXfrm>
    </dsp:sp>
    <dsp:sp modelId="{63A2F843-CE8D-43F1-AE9A-475E21807651}">
      <dsp:nvSpPr>
        <dsp:cNvPr id="0" name=""/>
        <dsp:cNvSpPr/>
      </dsp:nvSpPr>
      <dsp:spPr>
        <a:xfrm rot="16368437">
          <a:off x="2673362" y="1379580"/>
          <a:ext cx="1168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874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2C60C-386B-4F60-8A9C-5E53F6BFBF0C}">
      <dsp:nvSpPr>
        <dsp:cNvPr id="0" name=""/>
        <dsp:cNvSpPr/>
      </dsp:nvSpPr>
      <dsp:spPr>
        <a:xfrm>
          <a:off x="2363934" y="237529"/>
          <a:ext cx="1872220" cy="55838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состав</a:t>
          </a:r>
          <a:endParaRPr lang="ru-RU" sz="2400" kern="1200" dirty="0"/>
        </a:p>
      </dsp:txBody>
      <dsp:txXfrm>
        <a:off x="2391192" y="264787"/>
        <a:ext cx="1817704" cy="503864"/>
      </dsp:txXfrm>
    </dsp:sp>
    <dsp:sp modelId="{17150A13-FA7D-4B0E-A4FF-912EBD6F71B5}">
      <dsp:nvSpPr>
        <dsp:cNvPr id="0" name=""/>
        <dsp:cNvSpPr/>
      </dsp:nvSpPr>
      <dsp:spPr>
        <a:xfrm rot="19994005">
          <a:off x="3910152" y="1850947"/>
          <a:ext cx="4987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873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874CB-EE45-4994-ACD8-C5966A04B91E}">
      <dsp:nvSpPr>
        <dsp:cNvPr id="0" name=""/>
        <dsp:cNvSpPr/>
      </dsp:nvSpPr>
      <dsp:spPr>
        <a:xfrm>
          <a:off x="4203606" y="867647"/>
          <a:ext cx="2083899" cy="870995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Проблемные области</a:t>
          </a:r>
          <a:endParaRPr lang="ru-RU" sz="2400" kern="1200" dirty="0"/>
        </a:p>
      </dsp:txBody>
      <dsp:txXfrm>
        <a:off x="4246124" y="910165"/>
        <a:ext cx="1998863" cy="785959"/>
      </dsp:txXfrm>
    </dsp:sp>
    <dsp:sp modelId="{516F9EA8-E51F-4671-8B91-D75CA88B2BA8}">
      <dsp:nvSpPr>
        <dsp:cNvPr id="0" name=""/>
        <dsp:cNvSpPr/>
      </dsp:nvSpPr>
      <dsp:spPr>
        <a:xfrm rot="2483829">
          <a:off x="3445234" y="3174852"/>
          <a:ext cx="14502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022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C5619-4829-42AD-85BC-AA038BE1D206}">
      <dsp:nvSpPr>
        <dsp:cNvPr id="0" name=""/>
        <dsp:cNvSpPr/>
      </dsp:nvSpPr>
      <dsp:spPr>
        <a:xfrm>
          <a:off x="3949322" y="3654352"/>
          <a:ext cx="2338183" cy="712497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способ применения</a:t>
          </a:r>
          <a:endParaRPr lang="ru-RU" sz="2400" kern="1200" dirty="0"/>
        </a:p>
      </dsp:txBody>
      <dsp:txXfrm>
        <a:off x="3984103" y="3689133"/>
        <a:ext cx="2268621" cy="642935"/>
      </dsp:txXfrm>
    </dsp:sp>
    <dsp:sp modelId="{BD6DDFE7-933A-48F5-9A0E-EC931D864DAF}">
      <dsp:nvSpPr>
        <dsp:cNvPr id="0" name=""/>
        <dsp:cNvSpPr/>
      </dsp:nvSpPr>
      <dsp:spPr>
        <a:xfrm rot="9046490">
          <a:off x="2294460" y="2763766"/>
          <a:ext cx="2802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24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AC64D-5BE4-4B2F-98AB-EFDDF95B472E}">
      <dsp:nvSpPr>
        <dsp:cNvPr id="0" name=""/>
        <dsp:cNvSpPr/>
      </dsp:nvSpPr>
      <dsp:spPr>
        <a:xfrm>
          <a:off x="129293" y="2832179"/>
          <a:ext cx="2445861" cy="1074239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способ производства</a:t>
          </a:r>
          <a:endParaRPr lang="ru-RU" sz="2400" kern="1200" dirty="0"/>
        </a:p>
      </dsp:txBody>
      <dsp:txXfrm>
        <a:off x="181733" y="2884619"/>
        <a:ext cx="2340981" cy="969359"/>
      </dsp:txXfrm>
    </dsp:sp>
    <dsp:sp modelId="{8C712274-E417-4146-91DD-959D25DDD95D}">
      <dsp:nvSpPr>
        <dsp:cNvPr id="0" name=""/>
        <dsp:cNvSpPr/>
      </dsp:nvSpPr>
      <dsp:spPr>
        <a:xfrm rot="12522168">
          <a:off x="2128673" y="1857337"/>
          <a:ext cx="4410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106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6F2E1-C5DD-42F6-852D-7E794329B209}">
      <dsp:nvSpPr>
        <dsp:cNvPr id="0" name=""/>
        <dsp:cNvSpPr/>
      </dsp:nvSpPr>
      <dsp:spPr>
        <a:xfrm>
          <a:off x="154934" y="848994"/>
          <a:ext cx="2353543" cy="90242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форма катализатора</a:t>
          </a:r>
          <a:endParaRPr lang="ru-RU" sz="2400" kern="1200" dirty="0"/>
        </a:p>
      </dsp:txBody>
      <dsp:txXfrm>
        <a:off x="198987" y="893047"/>
        <a:ext cx="2265437" cy="81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38407-899F-4407-87A6-0D91B424FDD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EC70-DB6C-47CA-8A6F-C2733ABE3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9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EC70-DB6C-47CA-8A6F-C2733ABE33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5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0A6A7-2FD2-4C8A-8EF0-A6CDC51894D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6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"/>
            <a:ext cx="9144000" cy="72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6651"/>
            <a:ext cx="6858000" cy="1790700"/>
          </a:xfrm>
        </p:spPr>
        <p:txBody>
          <a:bodyPr anchor="b"/>
          <a:lstStyle>
            <a:lvl1pPr algn="l">
              <a:defRPr sz="450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3141"/>
            <a:ext cx="6858000" cy="109725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241-C411-4B1B-9042-734EDC38C0E3}" type="datetime1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FAD6-A690-46F8-A958-E274BB9457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-1"/>
            <a:ext cx="1143000" cy="11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8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BBDD-45C2-4A71-9CCF-2A5F52B34209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#ПроектныйОфисФИПС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"/>
            <a:ext cx="9144000" cy="72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6651"/>
            <a:ext cx="6858000" cy="1790700"/>
          </a:xfrm>
        </p:spPr>
        <p:txBody>
          <a:bodyPr anchor="b"/>
          <a:lstStyle>
            <a:lvl1pPr algn="l">
              <a:defRPr sz="450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503141"/>
            <a:ext cx="6858000" cy="109725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241-C411-4B1B-9042-734EDC38C0E3}" type="datetime1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FAD6-A690-46F8-A958-E274BB9457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-1"/>
            <a:ext cx="1143000" cy="11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6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Tx/>
              <a:buSzPct val="130000"/>
              <a:defRPr sz="1500"/>
            </a:lvl1pPr>
            <a:lvl2pPr>
              <a:buClrTx/>
              <a:buSzPct val="130000"/>
              <a:defRPr sz="1500"/>
            </a:lvl2pPr>
            <a:lvl3pPr>
              <a:buClrTx/>
              <a:buSzPct val="130000"/>
              <a:defRPr sz="1500"/>
            </a:lvl3pPr>
            <a:lvl4pPr>
              <a:buClrTx/>
              <a:buSzPct val="130000"/>
              <a:defRPr sz="1500"/>
            </a:lvl4pPr>
            <a:lvl5pPr>
              <a:buClrTx/>
              <a:buSzPct val="130000"/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7907-13F9-45B7-A36F-F60ABADB08A2}" type="datetime1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FAD6-A690-46F8-A958-E274BB9457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80" y="0"/>
            <a:ext cx="715520" cy="7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3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97011"/>
            <a:ext cx="4514850" cy="3991232"/>
          </a:xfrm>
        </p:spPr>
        <p:txBody>
          <a:bodyPr/>
          <a:lstStyle>
            <a:lvl1pPr>
              <a:buSzPct val="130000"/>
              <a:defRPr/>
            </a:lvl1pPr>
            <a:lvl2pPr>
              <a:buSzPct val="130000"/>
              <a:defRPr/>
            </a:lvl2pPr>
            <a:lvl3pP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797011"/>
            <a:ext cx="4514850" cy="3991232"/>
          </a:xfrm>
        </p:spPr>
        <p:txBody>
          <a:bodyPr/>
          <a:lstStyle>
            <a:lvl1pPr>
              <a:buSzPct val="130000"/>
              <a:defRPr/>
            </a:lvl1pPr>
            <a:lvl2pPr>
              <a:buSzPct val="130000"/>
              <a:defRPr/>
            </a:lvl2pPr>
            <a:lvl3pP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1F1E-D492-42BA-96DD-C2FDD0B0F2E1}" type="datetime1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FAD6-A690-46F8-A958-E274BB94572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80" y="0"/>
            <a:ext cx="715520" cy="7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5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4514850" cy="486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97011"/>
            <a:ext cx="4514850" cy="3991232"/>
          </a:xfrm>
        </p:spPr>
        <p:txBody>
          <a:bodyPr/>
          <a:lstStyle>
            <a:lvl1pPr>
              <a:buSzPct val="130000"/>
              <a:defRPr/>
            </a:lvl1pPr>
            <a:lvl2pPr>
              <a:buSzPct val="130000"/>
              <a:defRPr/>
            </a:lvl2pPr>
            <a:lvl3pP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75" y="36690"/>
            <a:ext cx="4023525" cy="483296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797011"/>
            <a:ext cx="4514850" cy="3991232"/>
          </a:xfrm>
        </p:spPr>
        <p:txBody>
          <a:bodyPr/>
          <a:lstStyle>
            <a:lvl1pPr>
              <a:buSzPct val="130000"/>
              <a:defRPr/>
            </a:lvl1pPr>
            <a:lvl2pPr>
              <a:buSzPct val="130000"/>
              <a:defRPr/>
            </a:lvl2pPr>
            <a:lvl3pP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1F1E-D492-42BA-96DD-C2FDD0B0F2E1}" type="datetime1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FAD6-A690-46F8-A958-E274BB94572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512" y="0"/>
            <a:ext cx="8201025" cy="717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17806"/>
          </a:xfrm>
          <a:prstGeom prst="rect">
            <a:avLst/>
          </a:prstGeom>
          <a:gradFill flip="none" rotWithShape="1">
            <a:gsLst>
              <a:gs pos="0">
                <a:srgbClr val="FF6D17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80" y="0"/>
            <a:ext cx="715520" cy="7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179"/>
            <a:ext cx="8428481" cy="7178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984A-F655-43A2-8891-C8E411072DB1}" type="datetime1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FAD6-A690-46F8-A958-E274BB9457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84622" y="1050132"/>
            <a:ext cx="1890713" cy="1198960"/>
          </a:xfrm>
        </p:spPr>
        <p:txBody>
          <a:bodyPr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80" y="0"/>
            <a:ext cx="715520" cy="7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5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8229600" cy="717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30" y="1"/>
            <a:ext cx="4054070" cy="4869656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F3F3-BEE1-418B-BDA3-A8E56B4E27AF}" type="datetime1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FAD6-A690-46F8-A958-E274BB945721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80" y="0"/>
            <a:ext cx="715520" cy="7178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14850" cy="486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3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F3F3-BEE1-418B-BDA3-A8E56B4E27AF}" type="datetime1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FAD6-A690-46F8-A958-E274BB945721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80" y="0"/>
            <a:ext cx="715520" cy="7178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14850" cy="486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8229600" cy="717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2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514850" cy="486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F3F3-BEE1-418B-BDA3-A8E56B4E27AF}" type="datetime1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FAD6-A690-46F8-A958-E274BB9457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717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-2"/>
            <a:ext cx="9144000" cy="717806"/>
          </a:xfrm>
          <a:prstGeom prst="rect">
            <a:avLst/>
          </a:prstGeom>
          <a:gradFill flip="none" rotWithShape="1">
            <a:gsLst>
              <a:gs pos="0">
                <a:srgbClr val="FF6D17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8428481" cy="7178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80" y="0"/>
            <a:ext cx="715520" cy="7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855464" cy="513207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9144000" cy="717806"/>
          </a:xfrm>
          <a:prstGeom prst="rect">
            <a:avLst/>
          </a:prstGeom>
          <a:gradFill flip="none" rotWithShape="1">
            <a:gsLst>
              <a:gs pos="0">
                <a:srgbClr val="FF6D17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67447"/>
            <a:ext cx="9144001" cy="276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28481" cy="71780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97011"/>
            <a:ext cx="9144000" cy="39912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4869656"/>
            <a:ext cx="230453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DB5D4A04-EFC0-441A-A1B0-EC9C9D20AF49}" type="datetime1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04535" y="4869657"/>
            <a:ext cx="230453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13606" y="4869657"/>
            <a:ext cx="223039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23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fld id="{88B6FAD6-A690-46F8-A958-E274BB9457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0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6" r:id="rId5"/>
    <p:sldLayoutId id="2147483664" r:id="rId6"/>
    <p:sldLayoutId id="2147483667" r:id="rId7"/>
    <p:sldLayoutId id="2147483668" r:id="rId8"/>
    <p:sldLayoutId id="2147483669" r:id="rId9"/>
    <p:sldLayoutId id="21474836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rgbClr val="000000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7" Type="http://schemas.openxmlformats.org/officeDocument/2006/relationships/image" Target="../media/image23.ti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tif"/><Relationship Id="rId5" Type="http://schemas.openxmlformats.org/officeDocument/2006/relationships/image" Target="../media/image21.tif"/><Relationship Id="rId4" Type="http://schemas.openxmlformats.org/officeDocument/2006/relationships/image" Target="../media/image20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hyperlink" Target="mailto:pmo@rupto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9507" y="1344340"/>
            <a:ext cx="3580406" cy="1299418"/>
          </a:xfrm>
        </p:spPr>
        <p:txBody>
          <a:bodyPr>
            <a:noAutofit/>
          </a:bodyPr>
          <a:lstStyle/>
          <a:p>
            <a:pPr algn="l"/>
            <a:r>
              <a:rPr lang="ru-RU" sz="2800" b="1" cap="all" dirty="0" smtClean="0"/>
              <a:t>Поиск идей</a:t>
            </a:r>
            <a:br>
              <a:rPr lang="ru-RU" sz="2800" b="1" cap="all" dirty="0" smtClean="0"/>
            </a:br>
            <a:r>
              <a:rPr lang="ru-RU" sz="2800" b="1" cap="all" dirty="0" smtClean="0"/>
              <a:t>для новых продуктов</a:t>
            </a:r>
            <a:endParaRPr lang="en-GB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199506" y="2712690"/>
            <a:ext cx="3652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Патентная аналитика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>
                <a:solidFill>
                  <a:schemeClr val="accent2"/>
                </a:solidFill>
              </a:rPr>
              <a:t>Практика проектного офиса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618247" cy="124328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51920" y="987574"/>
            <a:ext cx="5186944" cy="3776941"/>
          </a:xfrm>
          <a:prstGeom prst="rect">
            <a:avLst/>
          </a:prstGeom>
          <a:solidFill>
            <a:schemeClr val="bg1">
              <a:lumMod val="85000"/>
            </a:schemeClr>
          </a:solidFill>
          <a:ln w="44450">
            <a:solidFill>
              <a:schemeClr val="accent2"/>
            </a:solidFill>
          </a:ln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 sz="2400"/>
            </a:lvl1pPr>
            <a:lvl2pPr marL="685800" lvl="1" indent="-228600" defTabSz="9144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000" dirty="0"/>
              <a:t> </a:t>
            </a:r>
            <a:r>
              <a:rPr lang="ru-RU" sz="2000" dirty="0" smtClean="0"/>
              <a:t>смещённый фокус и технические характеристики НИОКР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000" dirty="0" smtClean="0"/>
              <a:t>наилучшие доступные технологии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000" dirty="0" smtClean="0"/>
              <a:t>новые области применения продукции</a:t>
            </a:r>
            <a:endParaRPr lang="ru-RU" sz="20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000" dirty="0"/>
              <a:t> выбор направлений инвестирования, оценка предложений по новым НИОКР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000" dirty="0"/>
              <a:t> оценка конкурентоспособности технологий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000" dirty="0"/>
              <a:t> анализ стратегий вывода продукции на локальный и глобальные </a:t>
            </a:r>
            <a:r>
              <a:rPr lang="ru-RU" sz="2000" dirty="0" smtClean="0"/>
              <a:t>рынки</a:t>
            </a:r>
            <a:endParaRPr lang="ru-RU" sz="20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0" y="3602722"/>
            <a:ext cx="4211959" cy="1273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Ена Олег Валерьевич,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PMP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®</a:t>
            </a:r>
            <a:endParaRPr lang="ru-RU" baseline="30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руководитель проектного офиса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Федерального института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промышленной собственности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9" y="1300163"/>
            <a:ext cx="8815388" cy="1973787"/>
          </a:xfrm>
        </p:spPr>
        <p:txBody>
          <a:bodyPr>
            <a:noAutofit/>
          </a:bodyPr>
          <a:lstStyle/>
          <a:p>
            <a:pPr algn="ctr"/>
            <a:r>
              <a:rPr lang="ru-RU" sz="4050" dirty="0"/>
              <a:t>Альбомы патентных ландшафтов.</a:t>
            </a:r>
            <a:br>
              <a:rPr lang="ru-RU" sz="4050" dirty="0"/>
            </a:br>
            <a:r>
              <a:rPr lang="ru-RU" sz="4050" dirty="0"/>
              <a:t>Практические примеры</a:t>
            </a:r>
            <a:endParaRPr lang="en-GB" sz="4050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606" y="4869657"/>
            <a:ext cx="2230394" cy="273844"/>
          </a:xfrm>
        </p:spPr>
        <p:txBody>
          <a:bodyPr/>
          <a:lstStyle/>
          <a:p>
            <a:fld id="{88B6FAD6-A690-46F8-A958-E274BB94572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7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03598"/>
            <a:ext cx="78252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solidFill>
                  <a:schemeClr val="accent2"/>
                </a:solidFill>
              </a:rPr>
              <a:t>Тракторы, бульдозеры, экскаваторы</a:t>
            </a:r>
            <a:endParaRPr lang="ru-RU" sz="5400" b="1" cap="all" dirty="0">
              <a:solidFill>
                <a:schemeClr val="accent2"/>
              </a:solidFill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606" y="4869657"/>
            <a:ext cx="2230394" cy="273844"/>
          </a:xfrm>
        </p:spPr>
        <p:txBody>
          <a:bodyPr/>
          <a:lstStyle/>
          <a:p>
            <a:fld id="{88B6FAD6-A690-46F8-A958-E274BB94572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7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50"/>
            <a:ext cx="2765804" cy="2163259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534382" y="967423"/>
            <a:ext cx="5439143" cy="2347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02188"/>
            <a:ext cx="3569467" cy="2380988"/>
          </a:xfrm>
          <a:prstGeom prst="rect">
            <a:avLst/>
          </a:prstGeom>
          <a:ln w="53975">
            <a:solidFill>
              <a:schemeClr val="accent2"/>
            </a:solidFill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28481" cy="717806"/>
          </a:xfrm>
        </p:spPr>
        <p:txBody>
          <a:bodyPr>
            <a:noAutofit/>
          </a:bodyPr>
          <a:lstStyle/>
          <a:p>
            <a:r>
              <a:rPr lang="ru-RU" sz="2400" dirty="0"/>
              <a:t>Тракторы. Новые системы </a:t>
            </a:r>
            <a:r>
              <a:rPr lang="ru-RU" sz="2400" dirty="0" smtClean="0"/>
              <a:t>управления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/>
              <a:t>драйвер развития в мире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606" y="4869657"/>
            <a:ext cx="2230394" cy="273844"/>
          </a:xfrm>
        </p:spPr>
        <p:txBody>
          <a:bodyPr/>
          <a:lstStyle/>
          <a:p>
            <a:fld id="{88B6FAD6-A690-46F8-A958-E274BB94572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8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046"/>
            <a:ext cx="4870147" cy="2076754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90935" y="2630701"/>
            <a:ext cx="5807333" cy="2403364"/>
            <a:chOff x="3817088" y="3561907"/>
            <a:chExt cx="7743111" cy="320448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767" y="3642130"/>
              <a:ext cx="2256583" cy="151017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74" y="5143570"/>
              <a:ext cx="3068483" cy="15101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01" y="5199260"/>
              <a:ext cx="2843539" cy="149270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350" y="3650866"/>
              <a:ext cx="2793738" cy="149270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981" y="3705335"/>
              <a:ext cx="2294327" cy="1438235"/>
            </a:xfrm>
            <a:prstGeom prst="rect">
              <a:avLst/>
            </a:prstGeom>
          </p:spPr>
        </p:pic>
        <p:sp>
          <p:nvSpPr>
            <p:cNvPr id="14" name="Скругленный прямоугольник 13"/>
            <p:cNvSpPr/>
            <p:nvPr/>
          </p:nvSpPr>
          <p:spPr>
            <a:xfrm>
              <a:off x="3817088" y="3561907"/>
              <a:ext cx="7743111" cy="3204485"/>
            </a:xfrm>
            <a:prstGeom prst="roundRect">
              <a:avLst/>
            </a:prstGeom>
            <a:noFill/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08105" y="804322"/>
            <a:ext cx="3471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68</a:t>
            </a:r>
            <a:r>
              <a:rPr lang="ru-RU" sz="2000" dirty="0"/>
              <a:t> технических решений и технологий зарубежных поставщиков вошли в Россию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22915" y="2110174"/>
            <a:ext cx="28790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97%</a:t>
            </a:r>
            <a:r>
              <a:rPr lang="ru-RU" sz="2000" dirty="0"/>
              <a:t> из них – действующие патенты</a:t>
            </a:r>
            <a:endParaRPr lang="en-US" sz="2000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28481" cy="7178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Тракторы. Атака на Россию</a:t>
            </a:r>
            <a:endParaRPr lang="ru-RU" sz="2400" dirty="0"/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606" y="4869657"/>
            <a:ext cx="2230394" cy="273844"/>
          </a:xfrm>
        </p:spPr>
        <p:txBody>
          <a:bodyPr/>
          <a:lstStyle/>
          <a:p>
            <a:fld id="{88B6FAD6-A690-46F8-A958-E274BB94572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9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58470" y="4569342"/>
            <a:ext cx="1184474" cy="574158"/>
          </a:xfrm>
        </p:spPr>
        <p:txBody>
          <a:bodyPr/>
          <a:lstStyle/>
          <a:p>
            <a:r>
              <a:rPr lang="ru-RU" sz="3600" dirty="0"/>
              <a:t>20</a:t>
            </a:r>
            <a:endParaRPr lang="en-US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50"/>
            <a:ext cx="5543256" cy="27534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3528" y="627534"/>
            <a:ext cx="3033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Когда вошли?</a:t>
            </a:r>
            <a:endParaRPr lang="en-US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58" y="3226454"/>
            <a:ext cx="4939586" cy="191704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72237" y="2615069"/>
            <a:ext cx="3033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С чем вошли?</a:t>
            </a:r>
            <a:endParaRPr lang="en-US" sz="18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28481" cy="7178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Тракторы. Атака на Россию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28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269479" cy="699542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Управление технологиями и инновациями</a:t>
            </a:r>
            <a:endParaRPr lang="en-GB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791703"/>
              </p:ext>
            </p:extLst>
          </p:nvPr>
        </p:nvGraphicFramePr>
        <p:xfrm>
          <a:off x="1" y="843558"/>
          <a:ext cx="9036495" cy="3815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7743">
                  <a:extLst>
                    <a:ext uri="{9D8B030D-6E8A-4147-A177-3AD203B41FA5}">
                      <a16:colId xmlns:a16="http://schemas.microsoft.com/office/drawing/2014/main" val="756171853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67443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Потребность</a:t>
                      </a:r>
                      <a:r>
                        <a:rPr lang="ru-RU" baseline="0" dirty="0" smtClean="0"/>
                        <a:t> (</a:t>
                      </a:r>
                      <a:r>
                        <a:rPr lang="en-US" baseline="0" dirty="0" smtClean="0"/>
                        <a:t>demands)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Решение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(solution)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5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анализ перспективных</a:t>
                      </a:r>
                      <a:r>
                        <a:rPr lang="ru-RU" sz="1600" baseline="0" dirty="0" smtClean="0"/>
                        <a:t> направлений инвестирования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/>
                        <a:t>сопоставление разных технологических областей</a:t>
                      </a:r>
                      <a:endParaRPr lang="ru-RU" sz="16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детальная технологическая экспертиза наиболее ценных отраслевых технологий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выявление технологий, направленных на решение отраслевых проблем (срок службы, точность, чувствительность и др.)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1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современные стратегии </a:t>
                      </a:r>
                      <a:r>
                        <a:rPr lang="en-US" sz="1600" dirty="0" smtClean="0"/>
                        <a:t>‘go-to-market’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широты охвата патентных стратегий мировых компаний-лидеров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темпов и зазоров охраны технологий в разных странах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технологии, наиболее важные для отраслевых компаний-лидеров</a:t>
                      </a:r>
                      <a:endParaRPr lang="ru-RU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80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новые области применения технологий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/>
                        <a:t>анализ области охвата и</a:t>
                      </a:r>
                      <a:r>
                        <a:rPr lang="ru-RU" sz="1600" baseline="0" dirty="0" smtClean="0"/>
                        <a:t> областей применения продукции компаний-лидеров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aseline="0" dirty="0" smtClean="0"/>
                        <a:t>выявление спецификаций с контрастными режимами и способами применения (разный вольтаж, низкие температуры и пр.)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301423"/>
                  </a:ext>
                </a:extLst>
              </a:tr>
            </a:tbl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606" y="4869657"/>
            <a:ext cx="2230394" cy="273844"/>
          </a:xfrm>
        </p:spPr>
        <p:txBody>
          <a:bodyPr/>
          <a:lstStyle/>
          <a:p>
            <a:fld id="{88B6FAD6-A690-46F8-A958-E274BB94572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1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7269479" cy="699747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Управление технологиями и инновациями</a:t>
            </a:r>
            <a:endParaRPr lang="en-GB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152604"/>
              </p:ext>
            </p:extLst>
          </p:nvPr>
        </p:nvGraphicFramePr>
        <p:xfrm>
          <a:off x="1" y="771550"/>
          <a:ext cx="9036495" cy="4058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7743">
                  <a:extLst>
                    <a:ext uri="{9D8B030D-6E8A-4147-A177-3AD203B41FA5}">
                      <a16:colId xmlns:a16="http://schemas.microsoft.com/office/drawing/2014/main" val="756171853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67443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Потребность</a:t>
                      </a:r>
                      <a:r>
                        <a:rPr lang="ru-RU" baseline="0" dirty="0" smtClean="0"/>
                        <a:t> (</a:t>
                      </a:r>
                      <a:r>
                        <a:rPr lang="en-US" baseline="0" dirty="0" smtClean="0"/>
                        <a:t>demands)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Решение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(solution)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5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выявление</a:t>
                      </a:r>
                      <a:r>
                        <a:rPr lang="ru-RU" sz="1600" baseline="0" dirty="0" smtClean="0"/>
                        <a:t> наиболее влиятельных центров исследований и разработок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/>
                        <a:t>анализ происхождения</a:t>
                      </a:r>
                      <a:r>
                        <a:rPr lang="ru-RU" sz="1600" baseline="0" dirty="0" smtClean="0"/>
                        <a:t> и генезиса новых технологий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анализ держателей наиболее ценных технологий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выявление держателей базовых технологий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1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поиск наилучших</a:t>
                      </a:r>
                      <a:r>
                        <a:rPr lang="ru-RU" sz="1600" baseline="0" dirty="0" smtClean="0"/>
                        <a:t> доступных технологий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трансфера технологий, патентных споров, лицензирования в определенном технологическом сегменте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технологий, которые могут быть эффективно внедрены в технологические процессы заказчика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технологических областей с ускоренным переходом от фундаментальных исследований к промышленному применению</a:t>
                      </a:r>
                      <a:endParaRPr lang="ru-RU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80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анализ продуктовых линеек компаний-лидеров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/>
                        <a:t>выявление</a:t>
                      </a:r>
                      <a:r>
                        <a:rPr lang="ru-RU" sz="1600" baseline="0" dirty="0" smtClean="0"/>
                        <a:t> продуктов, предлагаемых компаниями-лидерами на рынке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effectLst/>
                        </a:rPr>
                        <a:t>экспертное описание ключевых характеристик</a:t>
                      </a:r>
                      <a:r>
                        <a:rPr lang="ru-RU" sz="1600" baseline="0" dirty="0" smtClean="0">
                          <a:effectLst/>
                        </a:rPr>
                        <a:t> и режимов патентования продуктов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301423"/>
                  </a:ext>
                </a:extLst>
              </a:tr>
            </a:tbl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606" y="4869657"/>
            <a:ext cx="2230394" cy="273844"/>
          </a:xfrm>
        </p:spPr>
        <p:txBody>
          <a:bodyPr/>
          <a:lstStyle/>
          <a:p>
            <a:fld id="{88B6FAD6-A690-46F8-A958-E274BB94572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92957" y="3795886"/>
            <a:ext cx="3338013" cy="53730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pmo@rupto.ru</a:t>
            </a:r>
            <a:endParaRPr lang="ru-RU" sz="4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4211960" y="920501"/>
            <a:ext cx="4755530" cy="3708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14313" indent="-3429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скаутинг технологий</a:t>
            </a:r>
          </a:p>
          <a:p>
            <a:pPr marL="214313" indent="-3429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содействие трансферу технологий</a:t>
            </a:r>
          </a:p>
          <a:p>
            <a:pPr marL="214313" indent="-3429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технологический и ценовой аудит</a:t>
            </a:r>
          </a:p>
          <a:p>
            <a:pPr marL="214313" indent="-3429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ru-RU" sz="2000" dirty="0" smtClean="0"/>
              <a:t>определение </a:t>
            </a:r>
            <a:r>
              <a:rPr lang="ru-RU" sz="2000" dirty="0"/>
              <a:t>схем лицензирования и ставок роялти для разных стран</a:t>
            </a:r>
          </a:p>
          <a:p>
            <a:pPr marL="214313" indent="-3429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ru-RU" sz="2000"/>
              <a:t>финансовый </a:t>
            </a:r>
            <a:r>
              <a:rPr lang="ru-RU" sz="2000" smtClean="0"/>
              <a:t>консалтинг</a:t>
            </a:r>
            <a:br>
              <a:rPr lang="ru-RU" sz="2000" smtClean="0"/>
            </a:br>
            <a:r>
              <a:rPr lang="ru-RU" sz="2000" smtClean="0"/>
              <a:t>  (</a:t>
            </a:r>
            <a:r>
              <a:rPr lang="ru-RU" sz="2000" dirty="0"/>
              <a:t>импорт / экспорт)</a:t>
            </a:r>
          </a:p>
          <a:p>
            <a:pPr marL="214313" indent="-3429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ru-RU" sz="2000" dirty="0" smtClean="0"/>
              <a:t>…</a:t>
            </a:r>
            <a:endParaRPr lang="ru-RU" sz="2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2193959"/>
            <a:ext cx="3923928" cy="1161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Ена Олег Валерьевич,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PMP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®</a:t>
            </a:r>
            <a:endParaRPr lang="ru-RU" sz="2000" baseline="30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проектного офиса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Федерального института промышленной собственности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090C84-A796-4B26-B2FB-6967A571E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481" y="771550"/>
            <a:ext cx="1260784" cy="1264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0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9"/>
    </mc:Choice>
    <mc:Fallback xmlns="">
      <p:transition spd="slow" advTm="1581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633530" cy="6995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r>
              <a:rPr lang="ru-RU" dirty="0" smtClean="0"/>
              <a:t>Почему патентная информация</a:t>
            </a:r>
            <a:br>
              <a:rPr lang="ru-RU" dirty="0" smtClean="0"/>
            </a:br>
            <a:r>
              <a:rPr lang="ru-RU" dirty="0" smtClean="0"/>
              <a:t>лучше для анализа?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Прямоугольник 5"/>
          <p:cNvSpPr/>
          <p:nvPr/>
        </p:nvSpPr>
        <p:spPr>
          <a:xfrm>
            <a:off x="306201" y="2302217"/>
            <a:ext cx="3426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  <a:spcAft>
                <a:spcPts val="1350"/>
              </a:spcAft>
            </a:pPr>
            <a:r>
              <a:rPr lang="ru-RU" sz="2400" dirty="0" smtClean="0"/>
              <a:t>за нее отраслевые компании платят деньги</a:t>
            </a:r>
            <a:endParaRPr 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95754" y="2180351"/>
            <a:ext cx="3408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  <a:spcAft>
                <a:spcPts val="1350"/>
              </a:spcAft>
            </a:pPr>
            <a:r>
              <a:rPr lang="ru-RU" sz="2400" dirty="0" smtClean="0"/>
              <a:t>бизнес-намерения и стратегии отраслевых компаний</a:t>
            </a:r>
            <a:endParaRPr lang="en-US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95936" y="2642070"/>
            <a:ext cx="936104" cy="0"/>
          </a:xfrm>
          <a:prstGeom prst="straightConnector1">
            <a:avLst/>
          </a:prstGeom>
          <a:ln w="16192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5"/>
          <p:cNvSpPr/>
          <p:nvPr/>
        </p:nvSpPr>
        <p:spPr>
          <a:xfrm>
            <a:off x="298611" y="3708974"/>
            <a:ext cx="2758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  <a:spcAft>
                <a:spcPts val="1350"/>
              </a:spcAft>
            </a:pPr>
            <a:r>
              <a:rPr lang="ru-RU" sz="2400" dirty="0" smtClean="0"/>
              <a:t>понятно как ее обрабатывать</a:t>
            </a:r>
            <a:endParaRPr lang="en-US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95754" y="3655384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  <a:spcAft>
                <a:spcPts val="1350"/>
              </a:spcAft>
            </a:pPr>
            <a:r>
              <a:rPr lang="ru-RU" sz="2400" dirty="0" smtClean="0"/>
              <a:t>хорошие возможности для машинной обработки</a:t>
            </a:r>
            <a:endParaRPr lang="en-US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893074" y="4124473"/>
            <a:ext cx="936104" cy="0"/>
          </a:xfrm>
          <a:prstGeom prst="straightConnector1">
            <a:avLst/>
          </a:prstGeom>
          <a:ln w="16192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5"/>
          <p:cNvSpPr/>
          <p:nvPr/>
        </p:nvSpPr>
        <p:spPr>
          <a:xfrm>
            <a:off x="298611" y="854321"/>
            <a:ext cx="3480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  <a:spcAft>
                <a:spcPts val="1350"/>
              </a:spcAft>
            </a:pPr>
            <a:r>
              <a:rPr lang="ru-RU" sz="2400" dirty="0" smtClean="0"/>
              <a:t>детально  раскрывает способы и оборудование </a:t>
            </a:r>
            <a:endParaRPr lang="en-US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98546" y="699542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  <a:spcAft>
                <a:spcPts val="1350"/>
              </a:spcAft>
            </a:pPr>
            <a:r>
              <a:rPr lang="ru-RU" sz="2400" dirty="0" smtClean="0"/>
              <a:t>углубленный технический анализ и анализ областей применения</a:t>
            </a:r>
            <a:endParaRPr lang="en-US" sz="2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893074" y="1269820"/>
            <a:ext cx="936104" cy="0"/>
          </a:xfrm>
          <a:prstGeom prst="straightConnector1">
            <a:avLst/>
          </a:prstGeom>
          <a:ln w="16192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6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633530" cy="6995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r>
              <a:rPr lang="ru-RU" dirty="0" smtClean="0"/>
              <a:t>Как искать идеи для новых продуктов</a:t>
            </a:r>
            <a:br>
              <a:rPr lang="ru-RU" dirty="0" smtClean="0"/>
            </a:br>
            <a:r>
              <a:rPr lang="ru-RU" dirty="0" smtClean="0"/>
              <a:t>с помощью патентной аналитики?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Прямоугольник 5"/>
          <p:cNvSpPr/>
          <p:nvPr/>
        </p:nvSpPr>
        <p:spPr>
          <a:xfrm>
            <a:off x="0" y="84355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/>
              <a:t>взять весь мировой патентный фонд (150+ миллионов документов)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/>
              <a:t>взять современные инструменты углубленного патентного анализа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выбрать для анализа области </a:t>
            </a:r>
            <a:r>
              <a:rPr lang="ru-RU" sz="2000" dirty="0" smtClean="0"/>
              <a:t>технологических приоритетов развития предприятий корпорации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/>
              <a:t>проанализировать: какие технологии патентуют мировые лидеры, какие области применения заявляют, на какие рынки выводят патенты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/>
              <a:t>сравнить результаты анализа с нашими технологиями: соответствуют мировому уровню? нет ли новых областей применения (диверсификации)? что можно купить для ускоренного технологического перевооружения?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76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ff16\Pictures\Медведь\выд\1_Монтажная область 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" y="-7692"/>
            <a:ext cx="9157675" cy="515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ff16\Pictures\Медведь\выд\2_Монтажная область 1 копия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" y="-6241"/>
            <a:ext cx="9152977" cy="51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884368" cy="6995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r>
              <a:rPr lang="ru-RU" dirty="0" smtClean="0"/>
              <a:t>Анализ региональных приоритетов.</a:t>
            </a:r>
            <a:br>
              <a:rPr lang="ru-RU" dirty="0" smtClean="0"/>
            </a:br>
            <a:r>
              <a:rPr lang="ru-RU" dirty="0" smtClean="0"/>
              <a:t>Ведущие предприятия региона</a:t>
            </a:r>
            <a:endParaRPr lang="en-GB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542"/>
            <a:ext cx="3347864" cy="246529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22227" y="1344410"/>
            <a:ext cx="1325637" cy="535642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err="1" smtClean="0"/>
              <a:t>БелГУ</a:t>
            </a:r>
            <a:endParaRPr lang="en-GB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731861"/>
            <a:ext cx="2555776" cy="301061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671533" y="1344410"/>
            <a:ext cx="2425669" cy="1011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kern="120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pPr algn="ctr"/>
            <a:r>
              <a:rPr lang="ru-RU" sz="2000" dirty="0" smtClean="0"/>
              <a:t>Технологический университет</a:t>
            </a:r>
            <a:br>
              <a:rPr lang="ru-RU" sz="2000" dirty="0" smtClean="0"/>
            </a:br>
            <a:r>
              <a:rPr lang="ru-RU" sz="2000" dirty="0" smtClean="0"/>
              <a:t>им. </a:t>
            </a:r>
            <a:r>
              <a:rPr lang="ru-RU" sz="2000" dirty="0" err="1" smtClean="0"/>
              <a:t>В.Г.Шухова</a:t>
            </a:r>
            <a:endParaRPr lang="en-GB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7504" y="3797083"/>
            <a:ext cx="2425669" cy="1011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kern="120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pPr algn="ctr"/>
            <a:r>
              <a:rPr lang="ru-RU" sz="2000" dirty="0" smtClean="0"/>
              <a:t>Лебединский ГОК</a:t>
            </a:r>
            <a:endParaRPr lang="en-GB" sz="2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27784" y="3797083"/>
            <a:ext cx="3960440" cy="1011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kern="120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/>
              <a:t>Оскольский электрометаллургический комбинат</a:t>
            </a:r>
            <a:endParaRPr lang="en-GB" sz="20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71533" y="3795886"/>
            <a:ext cx="2425669" cy="1011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kern="120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pPr algn="ctr"/>
            <a:r>
              <a:rPr lang="ru-RU" sz="2000" dirty="0" smtClean="0"/>
              <a:t>…</a:t>
            </a:r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15376" y="1023578"/>
            <a:ext cx="3105335" cy="266429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50"/>
              </a:spcBef>
              <a:buFont typeface="Wingdings" panose="05000000000000000000" pitchFamily="2" charset="2"/>
              <a:buChar char="q"/>
            </a:pPr>
            <a:r>
              <a:rPr lang="ru-RU" dirty="0" smtClean="0"/>
              <a:t>новые композиционные материалы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q"/>
            </a:pPr>
            <a:r>
              <a:rPr lang="ru-RU" dirty="0" smtClean="0"/>
              <a:t>энергосберегающие технологии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q"/>
            </a:pPr>
            <a:r>
              <a:rPr lang="ru-RU" dirty="0" smtClean="0"/>
              <a:t>высокопрочные провода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q"/>
            </a:pPr>
            <a:r>
              <a:rPr lang="ru-RU" dirty="0" smtClean="0"/>
              <a:t>производство химических веществ</a:t>
            </a:r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spcBef>
                <a:spcPts val="1350"/>
              </a:spcBef>
              <a:buFont typeface="Wingdings" panose="05000000000000000000" pitchFamily="2" charset="2"/>
              <a:buChar char="q"/>
            </a:pP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85045" y="2211710"/>
            <a:ext cx="936104" cy="0"/>
          </a:xfrm>
          <a:prstGeom prst="straightConnector1">
            <a:avLst/>
          </a:prstGeom>
          <a:ln w="16192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024215" y="2499742"/>
            <a:ext cx="792089" cy="0"/>
          </a:xfrm>
          <a:prstGeom prst="straightConnector1">
            <a:avLst/>
          </a:prstGeom>
          <a:ln w="16192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267744" y="3068184"/>
            <a:ext cx="1080119" cy="619692"/>
          </a:xfrm>
          <a:prstGeom prst="straightConnector1">
            <a:avLst/>
          </a:prstGeom>
          <a:ln w="16192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6024215" y="3326038"/>
            <a:ext cx="630692" cy="361836"/>
          </a:xfrm>
          <a:prstGeom prst="straightConnector1">
            <a:avLst/>
          </a:prstGeom>
          <a:ln w="16192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4977735" y="3175913"/>
            <a:ext cx="84712" cy="610094"/>
          </a:xfrm>
          <a:prstGeom prst="straightConnector1">
            <a:avLst/>
          </a:prstGeom>
          <a:ln w="16192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45743" y="772048"/>
            <a:ext cx="4502217" cy="395994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071396"/>
              </p:ext>
            </p:extLst>
          </p:nvPr>
        </p:nvGraphicFramePr>
        <p:xfrm>
          <a:off x="876782" y="431391"/>
          <a:ext cx="6287506" cy="455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31640" y="4139872"/>
            <a:ext cx="29839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экструзия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электрический взрыв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14313" indent="-214313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34216"/>
            <a:ext cx="163696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кобальт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никель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молибден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14313" indent="-214313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2258602"/>
            <a:ext cx="289359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повышение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энергоэффективности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десульфизация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14313" indent="-214313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918598" cy="622005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Модель </a:t>
            </a:r>
            <a:r>
              <a:rPr lang="ru-RU" sz="2400" dirty="0"/>
              <a:t>предметной области</a:t>
            </a:r>
            <a:endParaRPr lang="en-GB" sz="2400" dirty="0"/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606" y="4869657"/>
            <a:ext cx="2230394" cy="273844"/>
          </a:xfrm>
        </p:spPr>
        <p:txBody>
          <a:bodyPr/>
          <a:lstStyle/>
          <a:p>
            <a:fld id="{88B6FAD6-A690-46F8-A958-E274BB94572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0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ff16\Pictures\Медведь\выд\3_Монтажная область 1 копия 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606" y="4869657"/>
            <a:ext cx="2230394" cy="273844"/>
          </a:xfrm>
        </p:spPr>
        <p:txBody>
          <a:bodyPr/>
          <a:lstStyle/>
          <a:p>
            <a:fld id="{88B6FAD6-A690-46F8-A958-E274BB945721}" type="slidenum">
              <a:rPr lang="ru-RU" smtClean="0"/>
              <a:t>9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17" y="699542"/>
            <a:ext cx="5952469" cy="41647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0152" y="735202"/>
            <a:ext cx="3185283" cy="409342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Шаг 1</a:t>
            </a:r>
            <a:endParaRPr lang="en-US" sz="2000" dirty="0"/>
          </a:p>
          <a:p>
            <a:pPr lvl="1"/>
            <a:r>
              <a:rPr lang="ru-RU" sz="2000" dirty="0"/>
              <a:t>Выявление аномалий / паттернов</a:t>
            </a:r>
            <a:endParaRPr lang="en-US" sz="2000" dirty="0"/>
          </a:p>
          <a:p>
            <a:pPr lvl="0"/>
            <a:r>
              <a:rPr lang="ru-RU" sz="2000" dirty="0"/>
              <a:t>Шаг 2</a:t>
            </a:r>
            <a:endParaRPr lang="en-US" sz="2000" dirty="0"/>
          </a:p>
          <a:p>
            <a:pPr lvl="1"/>
            <a:r>
              <a:rPr lang="ru-RU" sz="2000" dirty="0"/>
              <a:t>Чем вызвана аномалия?</a:t>
            </a:r>
            <a:endParaRPr lang="en-US" sz="2000" dirty="0"/>
          </a:p>
          <a:p>
            <a:pPr lvl="0"/>
            <a:r>
              <a:rPr lang="ru-RU" sz="2000" dirty="0"/>
              <a:t>Шаг 3</a:t>
            </a:r>
            <a:endParaRPr lang="en-US" sz="2000" dirty="0"/>
          </a:p>
          <a:p>
            <a:pPr lvl="1"/>
            <a:r>
              <a:rPr lang="ru-RU" sz="2000" dirty="0"/>
              <a:t>Что это значит с точки зрения бизнеса?</a:t>
            </a:r>
            <a:endParaRPr lang="en-US" sz="2000" dirty="0"/>
          </a:p>
          <a:p>
            <a:pPr lvl="0"/>
            <a:r>
              <a:rPr lang="ru-RU" sz="2000" dirty="0"/>
              <a:t>Шаг 4</a:t>
            </a:r>
            <a:endParaRPr lang="en-US" sz="2000" dirty="0"/>
          </a:p>
          <a:p>
            <a:pPr lvl="1"/>
            <a:r>
              <a:rPr lang="ru-RU" sz="2000" dirty="0"/>
              <a:t>Что можно посоветовать российским разработчикам</a:t>
            </a:r>
            <a:r>
              <a:rPr lang="ru-RU" sz="2000" dirty="0" smtClean="0"/>
              <a:t>?</a:t>
            </a:r>
            <a:endParaRPr lang="en-US" sz="2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8506"/>
            <a:ext cx="7633530" cy="74997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r>
              <a:rPr lang="ru-RU" dirty="0" smtClean="0"/>
              <a:t>Концепт исследования «Умный город»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6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5|3.5"/>
</p:tagLst>
</file>

<file path=ppt/theme/theme1.xml><?xml version="1.0" encoding="utf-8"?>
<a:theme xmlns:a="http://schemas.openxmlformats.org/drawingml/2006/main" name="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263AAD2-E1F8-40E1-84CE-63E1ECA55FB4}" vid="{A07CB4A5-E7BC-4B3F-9886-A553E157650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презентации</Template>
  <TotalTime>10636</TotalTime>
  <Words>534</Words>
  <Application>Microsoft Office PowerPoint</Application>
  <PresentationFormat>Экран (16:9)</PresentationFormat>
  <Paragraphs>119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Roboto</vt:lpstr>
      <vt:lpstr>Roboto Medium</vt:lpstr>
      <vt:lpstr>Wingdings</vt:lpstr>
      <vt:lpstr>Wingdings 3</vt:lpstr>
      <vt:lpstr>презентации</vt:lpstr>
      <vt:lpstr>Поиск идей для новых продуктов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БелГУ</vt:lpstr>
      <vt:lpstr>Модель предметной области</vt:lpstr>
      <vt:lpstr>Презентация PowerPoint</vt:lpstr>
      <vt:lpstr>Презентация PowerPoint</vt:lpstr>
      <vt:lpstr>Альбомы патентных ландшафтов. Практические примеры</vt:lpstr>
      <vt:lpstr>Презентация PowerPoint</vt:lpstr>
      <vt:lpstr>Тракторы. Новые системы управления - драйвер развития в мире</vt:lpstr>
      <vt:lpstr>Тракторы. Атака на Россию</vt:lpstr>
      <vt:lpstr>Тракторы. Атака на Россию</vt:lpstr>
      <vt:lpstr>Управление технологиями и инновациями</vt:lpstr>
      <vt:lpstr>Управление технологиями и инновациями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Ена Олег Валерьевич</dc:creator>
  <cp:lastModifiedBy>Ена Олег Валерьевич</cp:lastModifiedBy>
  <cp:revision>396</cp:revision>
  <cp:lastPrinted>2019-08-27T17:04:57Z</cp:lastPrinted>
  <dcterms:created xsi:type="dcterms:W3CDTF">2019-08-06T07:31:50Z</dcterms:created>
  <dcterms:modified xsi:type="dcterms:W3CDTF">2019-12-16T13:19:13Z</dcterms:modified>
</cp:coreProperties>
</file>