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89" r:id="rId4"/>
    <p:sldId id="285" r:id="rId5"/>
    <p:sldId id="286" r:id="rId6"/>
    <p:sldId id="287" r:id="rId7"/>
    <p:sldId id="295" r:id="rId8"/>
    <p:sldId id="296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4708" autoAdjust="0"/>
  </p:normalViewPr>
  <p:slideViewPr>
    <p:cSldViewPr>
      <p:cViewPr varScale="1">
        <p:scale>
          <a:sx n="51" d="100"/>
          <a:sy n="51" d="100"/>
        </p:scale>
        <p:origin x="-107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Dmitry Ivanovski\Desktop\флаг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995" y="0"/>
            <a:ext cx="9127005" cy="6858000"/>
          </a:xfrm>
          <a:prstGeom prst="rect">
            <a:avLst/>
          </a:prstGeom>
          <a:noFill/>
        </p:spPr>
      </p:pic>
      <p:sp>
        <p:nvSpPr>
          <p:cNvPr id="6" name="Выгнутая вниз стрелка 5"/>
          <p:cNvSpPr/>
          <p:nvPr/>
        </p:nvSpPr>
        <p:spPr bwMode="auto">
          <a:xfrm flipV="1">
            <a:off x="899592" y="2348880"/>
            <a:ext cx="7632848" cy="2376264"/>
          </a:xfrm>
          <a:prstGeom prst="curvedUpArrow">
            <a:avLst>
              <a:gd name="adj1" fmla="val 25000"/>
              <a:gd name="adj2" fmla="val 50000"/>
              <a:gd name="adj3" fmla="val 24702"/>
            </a:avLst>
          </a:prstGeom>
          <a:gradFill>
            <a:gsLst>
              <a:gs pos="100000">
                <a:srgbClr val="FFCC66">
                  <a:alpha val="0"/>
                </a:srgbClr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>
                <a:alpha val="0"/>
              </a:srgbClr>
            </a:solidFill>
            <a:miter lim="800000"/>
            <a:headEnd/>
            <a:tailEnd/>
          </a:ln>
        </p:spPr>
        <p:txBody>
          <a:bodyPr lIns="36000" rIns="36000" rtlCol="0" anchor="ctr"/>
          <a:lstStyle/>
          <a:p>
            <a:pPr algn="ctr"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936" y="0"/>
            <a:ext cx="9144000" cy="664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tabLst>
                <a:tab pos="1341438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tabLst>
                <a:tab pos="1341438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tabLst>
                <a:tab pos="13414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Научно-исследовательский центр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(проблем интеллектуальной деятельности Министерства обороны Российской Федерации)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Сорокин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Сергей  Викторович</a:t>
            </a: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Доклад на тему:</a:t>
            </a:r>
          </a:p>
          <a:p>
            <a:pPr algn="ctr">
              <a:lnSpc>
                <a:spcPct val="95000"/>
              </a:lnSpc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СТРАТЕГИЧЕСКОГО ПЛАНИРОВАНИЯ В ХОДЕ СТАНОВЛЕНИЯ ПРОЦЕССА ДИВЕРСИФИКАЦИИ ОБОРОННОЙ ПРОМЫШЛЕННОСТИ</a:t>
            </a: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декабря 2019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Dmitry Ivanovski\Desktop\стан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4149" y="4725144"/>
            <a:ext cx="2489851" cy="2132856"/>
          </a:xfrm>
          <a:prstGeom prst="rect">
            <a:avLst/>
          </a:prstGeom>
          <a:noFill/>
        </p:spPr>
      </p:pic>
      <p:sp>
        <p:nvSpPr>
          <p:cNvPr id="9" name="Прямоугольник 263"/>
          <p:cNvSpPr>
            <a:spLocks noChangeArrowheads="1"/>
          </p:cNvSpPr>
          <p:nvPr/>
        </p:nvSpPr>
        <p:spPr bwMode="auto">
          <a:xfrm>
            <a:off x="1259632" y="4365104"/>
            <a:ext cx="759709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5144"/>
            <a:ext cx="248376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9552" y="1484784"/>
            <a:ext cx="5184576" cy="1296144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Обоснование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взаимосвязи стратегического планирования и диверсификации ОПК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63888" y="2996952"/>
            <a:ext cx="5184576" cy="1296144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Подход к оценке эффективности РИД в рамках процесса диверсификации ОПК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60648"/>
            <a:ext cx="8136904" cy="504056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вопросы и общее тематическое направление доклада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32440" y="260648"/>
            <a:ext cx="432048" cy="504056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085184"/>
            <a:ext cx="8712968" cy="1440160"/>
          </a:xfrm>
          <a:prstGeom prst="roundRect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just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Диверсификация производства предприятий ОПК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подразумевает использование наработанных компетенций и существующей технологической базы с целью выпуска высокотехнологичной продукции гражданского или двойного назначения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34290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9168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 rot="5400000">
            <a:off x="3847791" y="832583"/>
            <a:ext cx="1304402" cy="3168352"/>
          </a:xfrm>
          <a:prstGeom prst="rightArrow">
            <a:avLst>
              <a:gd name="adj1" fmla="val 75225"/>
              <a:gd name="adj2" fmla="val 26352"/>
            </a:avLst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959994" y="2816997"/>
            <a:ext cx="1152003" cy="2808312"/>
          </a:xfrm>
          <a:prstGeom prst="rightArrow">
            <a:avLst>
              <a:gd name="adj1" fmla="val 75225"/>
              <a:gd name="adj2" fmla="val 26352"/>
            </a:avLst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123728" y="1268760"/>
            <a:ext cx="4824536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сферы жизни общества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99792" y="3068960"/>
            <a:ext cx="3672408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Частные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задачи применения образцов техники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03848" y="4797152"/>
            <a:ext cx="2736304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Выявление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РИД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60648"/>
            <a:ext cx="8136904" cy="576064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Предлагаемый подход к выявлению РИД с целью их использования в рамках процесса диверсификации ОПК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32440" y="332656"/>
            <a:ext cx="432048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6"/>
          <p:cNvSpPr>
            <a:spLocks noChangeArrowheads="1"/>
          </p:cNvSpPr>
          <p:nvPr/>
        </p:nvSpPr>
        <p:spPr bwMode="auto">
          <a:xfrm rot="5400000">
            <a:off x="3059830" y="116632"/>
            <a:ext cx="2160241" cy="7488830"/>
          </a:xfrm>
          <a:prstGeom prst="rightArrow">
            <a:avLst>
              <a:gd name="adj1" fmla="val 100000"/>
              <a:gd name="adj2" fmla="val 27559"/>
            </a:avLst>
          </a:prstGeom>
          <a:gradFill rotWithShape="1">
            <a:gsLst>
              <a:gs pos="0">
                <a:srgbClr val="FF6565">
                  <a:gamma/>
                  <a:tint val="29804"/>
                  <a:invGamma/>
                  <a:alpha val="0"/>
                </a:srgbClr>
              </a:gs>
              <a:gs pos="100000">
                <a:srgbClr val="FF656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>
            <a:off x="6804248" y="5445224"/>
            <a:ext cx="2160240" cy="1224136"/>
          </a:xfrm>
          <a:prstGeom prst="wedgeEllipseCallout">
            <a:avLst>
              <a:gd name="adj1" fmla="val -68561"/>
              <a:gd name="adj2" fmla="val -43252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Частная 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применения образца техники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5400000">
            <a:off x="3203845" y="-1611559"/>
            <a:ext cx="1872209" cy="7488834"/>
          </a:xfrm>
          <a:prstGeom prst="rightArrow">
            <a:avLst>
              <a:gd name="adj1" fmla="val 100000"/>
              <a:gd name="adj2" fmla="val 26175"/>
            </a:avLst>
          </a:prstGeom>
          <a:gradFill rotWithShape="1">
            <a:gsLst>
              <a:gs pos="0">
                <a:srgbClr val="FF6565">
                  <a:gamma/>
                  <a:tint val="29804"/>
                  <a:invGamma/>
                  <a:alpha val="0"/>
                </a:srgbClr>
              </a:gs>
              <a:gs pos="100000">
                <a:srgbClr val="FF656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rot="5400000">
            <a:off x="3815914" y="-2007603"/>
            <a:ext cx="648072" cy="7488834"/>
          </a:xfrm>
          <a:prstGeom prst="rightArrow">
            <a:avLst>
              <a:gd name="adj1" fmla="val 100000"/>
              <a:gd name="adj2" fmla="val 26529"/>
            </a:avLst>
          </a:prstGeom>
          <a:gradFill rotWithShape="1">
            <a:gsLst>
              <a:gs pos="0">
                <a:srgbClr val="FF6565">
                  <a:gamma/>
                  <a:tint val="29804"/>
                  <a:invGamma/>
                  <a:alpha val="0"/>
                </a:srgbClr>
              </a:gs>
              <a:gs pos="100000">
                <a:srgbClr val="FF656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573012"/>
            <a:ext cx="7488832" cy="108012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Поиск объектов заинтересованности и наблюдение за ними, контроль зон ЧС, контроль надводной обстановки, разведка очагов пожаров,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поисковых авиационных работ и иное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060847"/>
            <a:ext cx="7488832" cy="72008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Авиационное обеспечение оперативной деятельности МЧС России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196753"/>
            <a:ext cx="7488832" cy="86409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Госпрограмма РФ «Защита населения и территорий от чрезвычайных ситуаций, обеспечение пожарной безопасности и безопасности людей на водных объектах»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3573016"/>
            <a:ext cx="7488832" cy="34619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задачи беспилотной авиации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МЧС России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060849"/>
            <a:ext cx="7488832" cy="33003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Индикаторы и целевые показатели Госпрограммы РФ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1052736"/>
            <a:ext cx="7488832" cy="50405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стратегического планирования Российской Федерации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1907704" y="4941168"/>
            <a:ext cx="4536504" cy="1152128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Авиаразведка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зоне чрезвычайной ситуации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260648"/>
            <a:ext cx="8136904" cy="576064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приоритетных сфер жизни общества и частных задач применения образцов техники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32440" y="332656"/>
            <a:ext cx="432048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3068960"/>
            <a:ext cx="7488832" cy="50405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документы МЧС России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применения беспилотной авиации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15338" y="62865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467544" y="1124744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Частная задача применения образца техники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1187624" y="1988840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образец техники наиболее значим для решения этой задачи?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79712" y="2852936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ТТХ </a:t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изменить?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2699792" y="3717032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система более всего на это влияет?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3419872" y="4581128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параметры системы необходимо изменить?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4139952" y="5445224"/>
            <a:ext cx="2160240" cy="792088"/>
          </a:xfrm>
          <a:prstGeom prst="homePlate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5400000" scaled="1"/>
          </a:gra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помощью каких РИД?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2987824" y="1124744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Авиаразведка</a:t>
            </a:r>
            <a:br>
              <a:rPr lang="ru-RU" sz="1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 зоне ЧС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779912" y="1988840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БЛА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499992" y="2852936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Обнаружение объектов в условиях плохой видимости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220072" y="3717032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видео-мониторинга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5940152" y="4581128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- разрешающая способность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количество цветов </a:t>
            </a:r>
            <a:b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прочее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6660232" y="5445224"/>
            <a:ext cx="2160240" cy="792088"/>
          </a:xfrm>
          <a:prstGeom prst="homePlat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Камера </a:t>
            </a:r>
          </a:p>
          <a:p>
            <a:pPr algn="ctr">
              <a:lnSpc>
                <a:spcPct val="900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SWIR-диапазона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6300192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188640"/>
            <a:ext cx="8136904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РИД и реализация их инновационного потенциала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32440" y="188640"/>
            <a:ext cx="432048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3347864" y="22048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5580112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139952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4860032" y="3933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2627784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918" y="15594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:\1 КНВ\1 Кандыбко Н.В - правки 2017\000 Диссертация - Начало\1\0 оценка ЭФФЕКТИВНОСТИ + ТО ЧТО В 1.3\0 Доклад 12.2019 --- до 15.11.19\2 СВИР-КАМЕРЫ\орион др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4824" y="4077072"/>
            <a:ext cx="4389176" cy="278092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188640"/>
            <a:ext cx="8136904" cy="504056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SWIR-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камеры в целях решения задач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беспилотной авиации МЧС России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32440" y="188640"/>
            <a:ext cx="432048" cy="504056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764705"/>
            <a:ext cx="4320480" cy="324035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 получение качественного видеоизображения в условиях дыма, тумана, пыли, снега, а также в темное время суток (в том числе при помощи лазерной подсветки);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  обнаружение людей и иных объектов на воде;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 определение площади пожара и его очага на дальних расстояниях;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мониторинг обстановки во внутренних помещениях здания сквозь стекла в условиях плохой видимости;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 выявление скрытых (замаскированных) 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объектов на местности.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5" y="764704"/>
            <a:ext cx="4320480" cy="43204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SWIR-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камеры 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 rot="5400000">
            <a:off x="1762997" y="3029933"/>
            <a:ext cx="1189001" cy="4211960"/>
          </a:xfrm>
          <a:prstGeom prst="rightArrow">
            <a:avLst>
              <a:gd name="adj1" fmla="val 100000"/>
              <a:gd name="adj2" fmla="val 26529"/>
            </a:avLst>
          </a:prstGeom>
          <a:gradFill rotWithShape="1">
            <a:gsLst>
              <a:gs pos="0">
                <a:srgbClr val="FF6565">
                  <a:gamma/>
                  <a:tint val="29804"/>
                  <a:invGamma/>
                  <a:alpha val="0"/>
                </a:srgbClr>
              </a:gs>
              <a:gs pos="100000">
                <a:srgbClr val="FF656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4149080"/>
            <a:ext cx="4536504" cy="25922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Поверхность различных объектов имеет разную степень поглощения излучения, исходящего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SWIR-камеры.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ходе авиаразведки это обеспечивает получение высококонтрастного (четкого) изображения и способствует выявлению объектов на местности.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4" y="4077072"/>
            <a:ext cx="4536504" cy="43204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Важная особенность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SWIR-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камеры </a:t>
            </a:r>
          </a:p>
        </p:txBody>
      </p:sp>
      <p:pic>
        <p:nvPicPr>
          <p:cNvPr id="2050" name="Picture 2" descr="H:\1 КНВ\1 Кандыбко Н.В - правки 2017\000 Диссертация - Начало\1\0 оценка ЭФФЕКТИВНОСТИ + ТО ЧТО В 1.3\0 Доклад 12.2019 --- до 15.11.19\2 СВИР-КАМЕРЫ\orion-drone_130818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4644008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 rot="10800000" flipV="1">
            <a:off x="6084169" y="620688"/>
            <a:ext cx="2880319" cy="604867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Определение площади пожара и его очага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 rot="10800000" flipV="1">
            <a:off x="107505" y="620688"/>
            <a:ext cx="2880320" cy="604867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Обнаружение объектов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поверхности воды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 rot="10800000" flipV="1">
            <a:off x="3059833" y="620688"/>
            <a:ext cx="2952328" cy="604867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Контроль прибрежной зоны на расстоянии 6 км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условиях тумана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208912" cy="360040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использования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SWIR-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 в интересах МЧС России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32440" y="188640"/>
            <a:ext cx="432048" cy="360040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1026" name="Picture 2" descr="H:\1 КНВ\1 Кандыбко Н.В - правки 2017\000 Диссертация - Начало\1\0 оценка ЭФФЕКТИВНОСТИ + ТО ЧТО В 1.3\0 Доклад 12.2019 --- до 15.11.19\2 СВИР-КАМЕРЫ\отборные\пожа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7" y="980728"/>
            <a:ext cx="2736304" cy="2232248"/>
          </a:xfrm>
          <a:prstGeom prst="rect">
            <a:avLst/>
          </a:prstGeom>
          <a:noFill/>
        </p:spPr>
      </p:pic>
      <p:pic>
        <p:nvPicPr>
          <p:cNvPr id="1027" name="Picture 3" descr="H:\1 КНВ\1 Кандыбко Н.В - правки 2017\000 Диссертация - Начало\1\0 оценка ЭФФЕКТИВНОСТИ + ТО ЧТО В 1.3\0 Доклад 12.2019 --- до 15.11.19\2 СВИР-КАМЕРЫ\отборные\пожар1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7" y="3641352"/>
            <a:ext cx="2736304" cy="2163912"/>
          </a:xfrm>
          <a:prstGeom prst="rect">
            <a:avLst/>
          </a:prstGeom>
          <a:noFill/>
        </p:spPr>
      </p:pic>
      <p:pic>
        <p:nvPicPr>
          <p:cNvPr id="1035" name="Picture 11" descr="H:\1 КНВ\1 Кандыбко Н.В - правки 2017\000 Диссертация - Начало\1\0 оценка ЭФФЕКТИВНОСТИ + ТО ЧТО В 1.3\0 Доклад 12.2019 --- до 15.11.19\2 СВИР-КАМЕРЫ\отборные\на воде 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3" y="983951"/>
            <a:ext cx="2736304" cy="2229025"/>
          </a:xfrm>
          <a:prstGeom prst="rect">
            <a:avLst/>
          </a:prstGeom>
          <a:noFill/>
        </p:spPr>
      </p:pic>
      <p:pic>
        <p:nvPicPr>
          <p:cNvPr id="1034" name="Picture 10" descr="H:\1 КНВ\1 Кандыбко Н.В - правки 2017\000 Диссертация - Начало\1\0 оценка ЭФФЕКТИВНОСТИ + ТО ЧТО В 1.3\0 Доклад 12.2019 --- до 15.11.19\2 СВИР-КАМЕРЫ\отборные\на воде 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3648247"/>
            <a:ext cx="2736304" cy="2157017"/>
          </a:xfrm>
          <a:prstGeom prst="rect">
            <a:avLst/>
          </a:prstGeom>
          <a:noFill/>
        </p:spPr>
      </p:pic>
      <p:pic>
        <p:nvPicPr>
          <p:cNvPr id="1037" name="Picture 13" descr="H:\1 КНВ\1 Кандыбко Н.В - правки 2017\000 Диссертация - Начало\1\0 оценка ЭФФЕКТИВНОСТИ + ТО ЧТО В 1.3\0 Доклад 12.2019 --- до 15.11.19\2 СВИР-КАМЕРЫ\отборные\туман вода 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1" y="3645024"/>
            <a:ext cx="2808312" cy="2160240"/>
          </a:xfrm>
          <a:prstGeom prst="rect">
            <a:avLst/>
          </a:prstGeom>
          <a:noFill/>
        </p:spPr>
      </p:pic>
      <p:pic>
        <p:nvPicPr>
          <p:cNvPr id="1038" name="Picture 14" descr="H:\1 КНВ\1 Кандыбко Н.В - правки 2017\000 Диссертация - Начало\1\0 оценка ЭФФЕКТИВНОСТИ + ТО ЧТО В 1.3\0 Доклад 12.2019 --- до 15.11.19\2 СВИР-КАМЕРЫ\отборные\туман вода 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1" y="980728"/>
            <a:ext cx="2808312" cy="2232248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179513" y="620688"/>
            <a:ext cx="8712968" cy="28803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Камера видимого диапазона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3" y="3284984"/>
            <a:ext cx="8712968" cy="28803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Камера SWIR-диапазона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208912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32440" y="188640"/>
            <a:ext cx="432048" cy="432048"/>
          </a:xfrm>
          <a:prstGeom prst="round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3645024"/>
            <a:ext cx="7416824" cy="57606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подчеркнута взаимосвязь стратегического планирования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диверсификации ОПК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0" y="3140968"/>
            <a:ext cx="7416824" cy="50405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доклада :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9552" y="1340768"/>
            <a:ext cx="7560840" cy="122413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основе рассмотренных предложений лежит принцип соблюдения приоритета целей и задач социально-экономического развития и обеспечения национальной безопасности Российской Федерации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560" y="4221088"/>
            <a:ext cx="7416824" cy="57606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обосновано направление совершенствования существующих подходов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оценке потенциала РИД, входящих в состав образцов техники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1560" y="4797152"/>
            <a:ext cx="7416824" cy="57606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 механизм выявления РИД и реализации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инновационного потенциала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Dmitry Ivanovski\Desktop\флаг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995" y="0"/>
            <a:ext cx="912700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2276872"/>
            <a:ext cx="8208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Сорокин Сергей Викторович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8-915-025-86-17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sorokin-s.v.87@mail.ru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318</Words>
  <Application>Microsoft Office PowerPoint</Application>
  <PresentationFormat>Экран (4:3)</PresentationFormat>
  <Paragraphs>189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Ivanovski</dc:creator>
  <cp:lastModifiedBy>Dmitry Ivanovski</cp:lastModifiedBy>
  <cp:revision>372</cp:revision>
  <cp:lastPrinted>2017-07-05T12:10:18Z</cp:lastPrinted>
  <dcterms:modified xsi:type="dcterms:W3CDTF">2019-12-18T19:28:06Z</dcterms:modified>
</cp:coreProperties>
</file>